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tiff" ContentType="image/tiff"/>
  <Default Extension="ti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79" r:id="rId2"/>
    <p:sldId id="260" r:id="rId3"/>
    <p:sldId id="256" r:id="rId4"/>
    <p:sldId id="259" r:id="rId5"/>
    <p:sldId id="378" r:id="rId6"/>
    <p:sldId id="257" r:id="rId7"/>
    <p:sldId id="385" r:id="rId8"/>
    <p:sldId id="270" r:id="rId9"/>
    <p:sldId id="271" r:id="rId10"/>
    <p:sldId id="1410" r:id="rId11"/>
    <p:sldId id="1411" r:id="rId12"/>
    <p:sldId id="1412" r:id="rId13"/>
    <p:sldId id="1413" r:id="rId14"/>
    <p:sldId id="383" r:id="rId15"/>
    <p:sldId id="387" r:id="rId16"/>
    <p:sldId id="269" r:id="rId17"/>
    <p:sldId id="386" r:id="rId18"/>
    <p:sldId id="1409" r:id="rId19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sHy/o6eYCsueTq39YNpHmg==" hashData="wfOKijsCvhVxfOZkD/P9Dn+awSCYrF/EvdOCAiMjDPfcPgO9mzL6GyMV3yHRmXE1DbamP7mGqAbjtxb0B8rBZA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71A4"/>
    <a:srgbClr val="70C7DA"/>
    <a:srgbClr val="0D78BE"/>
    <a:srgbClr val="996633"/>
    <a:srgbClr val="7A7A7A"/>
    <a:srgbClr val="5857A5"/>
    <a:srgbClr val="F3F3F3"/>
    <a:srgbClr val="000000"/>
    <a:srgbClr val="F1F1F1"/>
    <a:srgbClr val="979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46" autoAdjust="0"/>
    <p:restoredTop sz="94660"/>
  </p:normalViewPr>
  <p:slideViewPr>
    <p:cSldViewPr snapToGrid="0">
      <p:cViewPr varScale="1">
        <p:scale>
          <a:sx n="86" d="100"/>
          <a:sy n="86" d="100"/>
        </p:scale>
        <p:origin x="7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roygarvin\Documents\BVBIOMED\EAE%20Work\Histo%20Stains\Mass%20Histology%20Double%20Staining\Olig1-2%20Staining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% Olig2+ve Branching </a:t>
            </a:r>
          </a:p>
          <a:p>
            <a:pPr>
              <a:defRPr/>
            </a:pPr>
            <a:r>
              <a:rPr lang="en-US"/>
              <a:t>(normalised to uninjected)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0636482939632506E-2"/>
          <c:y val="0.26935185185185201"/>
          <c:w val="0.88325240594925603"/>
          <c:h val="0.5144524642752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% Olig2+ve Branching (normalised to uninjected)</c:v>
                </c:pt>
              </c:strCache>
            </c:strRef>
          </c:tx>
          <c:spPr>
            <a:solidFill>
              <a:schemeClr val="accent1"/>
            </a:solidFill>
            <a:ln w="1270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9BF-D447-B664-140DE0B6C0C8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9BF-D447-B664-140DE0B6C0C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9BF-D447-B664-140DE0B6C0C8}"/>
              </c:ext>
            </c:extLst>
          </c:dPt>
          <c:errBars>
            <c:errBarType val="plus"/>
            <c:errValType val="cust"/>
            <c:noEndCap val="0"/>
            <c:plus>
              <c:numRef>
                <c:f>Sheet1!$B$4:$D$4</c:f>
                <c:numCache>
                  <c:formatCode>General</c:formatCode>
                  <c:ptCount val="3"/>
                  <c:pt idx="0">
                    <c:v>11</c:v>
                  </c:pt>
                  <c:pt idx="1">
                    <c:v>4</c:v>
                  </c:pt>
                  <c:pt idx="2">
                    <c:v>7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Sheet1!$B$2:$D$2</c:f>
              <c:strCache>
                <c:ptCount val="3"/>
                <c:pt idx="0">
                  <c:v>Uninjected</c:v>
                </c:pt>
                <c:pt idx="1">
                  <c:v>Lycolecithin</c:v>
                </c:pt>
                <c:pt idx="2">
                  <c:v>Lycolecithin + RLX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100</c:v>
                </c:pt>
                <c:pt idx="1">
                  <c:v>56</c:v>
                </c:pt>
                <c:pt idx="2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9BF-D447-B664-140DE0B6C0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39705216"/>
        <c:axId val="-2139743344"/>
      </c:barChart>
      <c:catAx>
        <c:axId val="-2139705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9743344"/>
        <c:crosses val="autoZero"/>
        <c:auto val="1"/>
        <c:lblAlgn val="ctr"/>
        <c:lblOffset val="100"/>
        <c:noMultiLvlLbl val="0"/>
      </c:catAx>
      <c:valAx>
        <c:axId val="-2139743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9705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Olig-1 and Olig-2 Double Staining</a:t>
            </a:r>
          </a:p>
          <a:p>
            <a:pPr>
              <a:defRPr/>
            </a:pPr>
            <a:r>
              <a:rPr lang="en-US" sz="1200"/>
              <a:t>Number of Olig-1+ and Olig-2+ cells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9770426483833884E-2"/>
          <c:y val="0.25448841698841695"/>
          <c:w val="0.90744652703448947"/>
          <c:h val="0.528039400480345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Sheet1!$J$24</c:f>
              <c:strCache>
                <c:ptCount val="1"/>
                <c:pt idx="0">
                  <c:v>Olig-2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Sheet1!$K$26:$L$26</c:f>
                <c:numCache>
                  <c:formatCode>General</c:formatCode>
                  <c:ptCount val="2"/>
                  <c:pt idx="0">
                    <c:v>12.076892828740281</c:v>
                  </c:pt>
                  <c:pt idx="1">
                    <c:v>6.0457115624567654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Sheet1!$K$23:$L$23</c:f>
              <c:strCache>
                <c:ptCount val="2"/>
                <c:pt idx="0">
                  <c:v>RLN</c:v>
                </c:pt>
                <c:pt idx="1">
                  <c:v>PBS</c:v>
                </c:pt>
              </c:strCache>
            </c:strRef>
          </c:cat>
          <c:val>
            <c:numRef>
              <c:f>Sheet1!$K$24:$L$24</c:f>
              <c:numCache>
                <c:formatCode>0.00</c:formatCode>
                <c:ptCount val="2"/>
                <c:pt idx="0">
                  <c:v>58.916666666666181</c:v>
                </c:pt>
                <c:pt idx="1">
                  <c:v>38.895833333333329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08-49EE-9FD0-9B1A07497B59}"/>
            </c:ext>
          </c:extLst>
        </c:ser>
        <c:ser>
          <c:idx val="1"/>
          <c:order val="1"/>
          <c:tx>
            <c:strRef>
              <c:f>Sheet1!$J$25</c:f>
              <c:strCache>
                <c:ptCount val="1"/>
                <c:pt idx="0">
                  <c:v>Olig-1/Olig-2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Sheet1!$K$27:$L$27</c:f>
                <c:numCache>
                  <c:formatCode>General</c:formatCode>
                  <c:ptCount val="2"/>
                  <c:pt idx="0">
                    <c:v>12.164629519692561</c:v>
                  </c:pt>
                  <c:pt idx="1">
                    <c:v>1.2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Sheet1!$K$23:$L$23</c:f>
              <c:strCache>
                <c:ptCount val="2"/>
                <c:pt idx="0">
                  <c:v>RLN</c:v>
                </c:pt>
                <c:pt idx="1">
                  <c:v>PBS</c:v>
                </c:pt>
              </c:strCache>
            </c:strRef>
          </c:cat>
          <c:val>
            <c:numRef>
              <c:f>Sheet1!$K$25:$L$25</c:f>
              <c:numCache>
                <c:formatCode>0.00</c:formatCode>
                <c:ptCount val="2"/>
                <c:pt idx="0">
                  <c:v>41.86904761904723</c:v>
                </c:pt>
                <c:pt idx="1">
                  <c:v>2.708333333333333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08-49EE-9FD0-9B1A07497B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66275936"/>
        <c:axId val="-2063387248"/>
      </c:barChart>
      <c:catAx>
        <c:axId val="-206627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63387248"/>
        <c:crosses val="autoZero"/>
        <c:auto val="1"/>
        <c:lblAlgn val="ctr"/>
        <c:lblOffset val="100"/>
        <c:noMultiLvlLbl val="0"/>
      </c:catAx>
      <c:valAx>
        <c:axId val="-206338724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6627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0.25972</cdr:x>
      <cdr:y>0.86574</cdr:y>
    </cdr:from>
    <cdr:to>
      <cdr:x>0.80417</cdr:x>
      <cdr:y>0.94907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87450" y="2374900"/>
          <a:ext cx="24892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0.31538</cdr:x>
      <cdr:y>0.86111</cdr:y>
    </cdr:from>
    <cdr:to>
      <cdr:x>0.78194</cdr:x>
      <cdr:y>0.9537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441938" y="2362197"/>
          <a:ext cx="2133092" cy="2539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dirty="0"/>
            <a:t>3 </a:t>
          </a:r>
          <a:r>
            <a:rPr lang="en-GB" dirty="0" err="1"/>
            <a:t>tectums</a:t>
          </a:r>
          <a:r>
            <a:rPr lang="en-GB" dirty="0"/>
            <a:t> per fish, error is SEM</a:t>
          </a:r>
        </a:p>
        <a:p xmlns:a="http://schemas.openxmlformats.org/drawingml/2006/main">
          <a:endParaRPr lang="en-US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1CE157-9729-AF4C-87CB-A58095851A8C}" type="datetimeFigureOut">
              <a:rPr lang="en-US" smtClean="0"/>
              <a:t>6/22/26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DCC1E5-F421-2C4C-A29F-AA3CD7089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88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CF7A3-52EB-4CB8-B4BF-7BEF39ECBB80}" type="slidenum">
              <a:rPr lang="en-ID" smtClean="0"/>
              <a:t>18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65384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@BVBiomedical Limited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2630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302500" y="1346200"/>
            <a:ext cx="2374900" cy="4178300"/>
          </a:xfrm>
          <a:custGeom>
            <a:avLst/>
            <a:gdLst>
              <a:gd name="connsiteX0" fmla="*/ 0 w 2374900"/>
              <a:gd name="connsiteY0" fmla="*/ 0 h 4178300"/>
              <a:gd name="connsiteX1" fmla="*/ 2374900 w 2374900"/>
              <a:gd name="connsiteY1" fmla="*/ 0 h 4178300"/>
              <a:gd name="connsiteX2" fmla="*/ 2374900 w 2374900"/>
              <a:gd name="connsiteY2" fmla="*/ 4178300 h 4178300"/>
              <a:gd name="connsiteX3" fmla="*/ 0 w 2374900"/>
              <a:gd name="connsiteY3" fmla="*/ 4178300 h 417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4900" h="4178300">
                <a:moveTo>
                  <a:pt x="0" y="0"/>
                </a:moveTo>
                <a:lnTo>
                  <a:pt x="2374900" y="0"/>
                </a:lnTo>
                <a:lnTo>
                  <a:pt x="2374900" y="4178300"/>
                </a:lnTo>
                <a:lnTo>
                  <a:pt x="0" y="417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9804400" y="1866900"/>
            <a:ext cx="1320800" cy="3225800"/>
          </a:xfrm>
          <a:custGeom>
            <a:avLst/>
            <a:gdLst>
              <a:gd name="connsiteX0" fmla="*/ 0 w 1320800"/>
              <a:gd name="connsiteY0" fmla="*/ 0 h 3225800"/>
              <a:gd name="connsiteX1" fmla="*/ 1320800 w 1320800"/>
              <a:gd name="connsiteY1" fmla="*/ 0 h 3225800"/>
              <a:gd name="connsiteX2" fmla="*/ 1320800 w 1320800"/>
              <a:gd name="connsiteY2" fmla="*/ 3225800 h 3225800"/>
              <a:gd name="connsiteX3" fmla="*/ 0 w 1320800"/>
              <a:gd name="connsiteY3" fmla="*/ 3225800 h 322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0800" h="3225800">
                <a:moveTo>
                  <a:pt x="0" y="0"/>
                </a:moveTo>
                <a:lnTo>
                  <a:pt x="1320800" y="0"/>
                </a:lnTo>
                <a:lnTo>
                  <a:pt x="1320800" y="3225800"/>
                </a:lnTo>
                <a:lnTo>
                  <a:pt x="0" y="3225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53448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705350" y="1581150"/>
            <a:ext cx="2076450" cy="3657600"/>
          </a:xfrm>
          <a:custGeom>
            <a:avLst/>
            <a:gdLst>
              <a:gd name="connsiteX0" fmla="*/ 0 w 2076450"/>
              <a:gd name="connsiteY0" fmla="*/ 0 h 3657600"/>
              <a:gd name="connsiteX1" fmla="*/ 2076450 w 2076450"/>
              <a:gd name="connsiteY1" fmla="*/ 0 h 3657600"/>
              <a:gd name="connsiteX2" fmla="*/ 2076450 w 2076450"/>
              <a:gd name="connsiteY2" fmla="*/ 3657600 h 3657600"/>
              <a:gd name="connsiteX3" fmla="*/ 0 w 2076450"/>
              <a:gd name="connsiteY3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6450" h="3657600">
                <a:moveTo>
                  <a:pt x="0" y="0"/>
                </a:moveTo>
                <a:lnTo>
                  <a:pt x="2076450" y="0"/>
                </a:lnTo>
                <a:lnTo>
                  <a:pt x="2076450" y="3657600"/>
                </a:lnTo>
                <a:lnTo>
                  <a:pt x="0" y="3657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41468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2000" y="1809750"/>
            <a:ext cx="1885950" cy="3295650"/>
          </a:xfrm>
          <a:custGeom>
            <a:avLst/>
            <a:gdLst>
              <a:gd name="connsiteX0" fmla="*/ 0 w 1885950"/>
              <a:gd name="connsiteY0" fmla="*/ 0 h 3295650"/>
              <a:gd name="connsiteX1" fmla="*/ 1885950 w 1885950"/>
              <a:gd name="connsiteY1" fmla="*/ 0 h 3295650"/>
              <a:gd name="connsiteX2" fmla="*/ 1885950 w 1885950"/>
              <a:gd name="connsiteY2" fmla="*/ 3295650 h 3295650"/>
              <a:gd name="connsiteX3" fmla="*/ 0 w 1885950"/>
              <a:gd name="connsiteY3" fmla="*/ 3295650 h 329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5950" h="3295650">
                <a:moveTo>
                  <a:pt x="0" y="0"/>
                </a:moveTo>
                <a:lnTo>
                  <a:pt x="1885950" y="0"/>
                </a:lnTo>
                <a:lnTo>
                  <a:pt x="1885950" y="3295650"/>
                </a:lnTo>
                <a:lnTo>
                  <a:pt x="0" y="32956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107214" y="1828800"/>
            <a:ext cx="1864836" cy="3295650"/>
          </a:xfrm>
          <a:custGeom>
            <a:avLst/>
            <a:gdLst>
              <a:gd name="connsiteX0" fmla="*/ 0 w 1864836"/>
              <a:gd name="connsiteY0" fmla="*/ 0 h 3295650"/>
              <a:gd name="connsiteX1" fmla="*/ 1864836 w 1864836"/>
              <a:gd name="connsiteY1" fmla="*/ 0 h 3295650"/>
              <a:gd name="connsiteX2" fmla="*/ 1864836 w 1864836"/>
              <a:gd name="connsiteY2" fmla="*/ 3295650 h 3295650"/>
              <a:gd name="connsiteX3" fmla="*/ 0 w 1864836"/>
              <a:gd name="connsiteY3" fmla="*/ 3295650 h 329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4836" h="3295650">
                <a:moveTo>
                  <a:pt x="0" y="0"/>
                </a:moveTo>
                <a:lnTo>
                  <a:pt x="1864836" y="0"/>
                </a:lnTo>
                <a:lnTo>
                  <a:pt x="1864836" y="3295650"/>
                </a:lnTo>
                <a:lnTo>
                  <a:pt x="0" y="32956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23232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726546" y="1867437"/>
            <a:ext cx="5718220" cy="3670478"/>
          </a:xfrm>
          <a:custGeom>
            <a:avLst/>
            <a:gdLst>
              <a:gd name="connsiteX0" fmla="*/ 0 w 5718220"/>
              <a:gd name="connsiteY0" fmla="*/ 0 h 3670478"/>
              <a:gd name="connsiteX1" fmla="*/ 5718220 w 5718220"/>
              <a:gd name="connsiteY1" fmla="*/ 0 h 3670478"/>
              <a:gd name="connsiteX2" fmla="*/ 5718220 w 5718220"/>
              <a:gd name="connsiteY2" fmla="*/ 3670478 h 3670478"/>
              <a:gd name="connsiteX3" fmla="*/ 0 w 5718220"/>
              <a:gd name="connsiteY3" fmla="*/ 3670478 h 367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8220" h="3670478">
                <a:moveTo>
                  <a:pt x="0" y="0"/>
                </a:moveTo>
                <a:lnTo>
                  <a:pt x="5718220" y="0"/>
                </a:lnTo>
                <a:lnTo>
                  <a:pt x="5718220" y="3670478"/>
                </a:lnTo>
                <a:lnTo>
                  <a:pt x="0" y="36704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406684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009650" y="1238250"/>
            <a:ext cx="3257550" cy="4362450"/>
          </a:xfrm>
          <a:custGeom>
            <a:avLst/>
            <a:gdLst>
              <a:gd name="connsiteX0" fmla="*/ 0 w 3257550"/>
              <a:gd name="connsiteY0" fmla="*/ 0 h 4362450"/>
              <a:gd name="connsiteX1" fmla="*/ 3257550 w 3257550"/>
              <a:gd name="connsiteY1" fmla="*/ 0 h 4362450"/>
              <a:gd name="connsiteX2" fmla="*/ 3257550 w 3257550"/>
              <a:gd name="connsiteY2" fmla="*/ 4362450 h 4362450"/>
              <a:gd name="connsiteX3" fmla="*/ 0 w 3257550"/>
              <a:gd name="connsiteY3" fmla="*/ 4362450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7550" h="4362450">
                <a:moveTo>
                  <a:pt x="0" y="0"/>
                </a:moveTo>
                <a:lnTo>
                  <a:pt x="3257550" y="0"/>
                </a:lnTo>
                <a:lnTo>
                  <a:pt x="3257550" y="4362450"/>
                </a:lnTo>
                <a:lnTo>
                  <a:pt x="0" y="43624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51301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965916" y="1468193"/>
            <a:ext cx="4494727" cy="2524259"/>
          </a:xfrm>
          <a:custGeom>
            <a:avLst/>
            <a:gdLst>
              <a:gd name="connsiteX0" fmla="*/ 0 w 4494727"/>
              <a:gd name="connsiteY0" fmla="*/ 0 h 2524259"/>
              <a:gd name="connsiteX1" fmla="*/ 4494727 w 4494727"/>
              <a:gd name="connsiteY1" fmla="*/ 0 h 2524259"/>
              <a:gd name="connsiteX2" fmla="*/ 4494727 w 4494727"/>
              <a:gd name="connsiteY2" fmla="*/ 2524259 h 2524259"/>
              <a:gd name="connsiteX3" fmla="*/ 0 w 4494727"/>
              <a:gd name="connsiteY3" fmla="*/ 2524259 h 2524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4727" h="2524259">
                <a:moveTo>
                  <a:pt x="0" y="0"/>
                </a:moveTo>
                <a:lnTo>
                  <a:pt x="4494727" y="0"/>
                </a:lnTo>
                <a:lnTo>
                  <a:pt x="4494727" y="2524259"/>
                </a:lnTo>
                <a:lnTo>
                  <a:pt x="0" y="25242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980322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475288" y="1824038"/>
            <a:ext cx="4630737" cy="2954337"/>
          </a:xfrm>
        </p:spPr>
        <p:txBody>
          <a:bodyPr/>
          <a:lstStyle/>
          <a:p>
            <a:endParaRPr lang="id-ID"/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9994900" y="2997200"/>
            <a:ext cx="1193800" cy="20828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1672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323850" y="304800"/>
            <a:ext cx="4724400" cy="6229350"/>
          </a:xfrm>
          <a:custGeom>
            <a:avLst/>
            <a:gdLst>
              <a:gd name="connsiteX0" fmla="*/ 0 w 4724400"/>
              <a:gd name="connsiteY0" fmla="*/ 0 h 6229350"/>
              <a:gd name="connsiteX1" fmla="*/ 4724400 w 4724400"/>
              <a:gd name="connsiteY1" fmla="*/ 0 h 6229350"/>
              <a:gd name="connsiteX2" fmla="*/ 4724400 w 4724400"/>
              <a:gd name="connsiteY2" fmla="*/ 6229350 h 6229350"/>
              <a:gd name="connsiteX3" fmla="*/ 0 w 4724400"/>
              <a:gd name="connsiteY3" fmla="*/ 6229350 h 622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4400" h="6229350">
                <a:moveTo>
                  <a:pt x="0" y="0"/>
                </a:moveTo>
                <a:lnTo>
                  <a:pt x="4724400" y="0"/>
                </a:lnTo>
                <a:lnTo>
                  <a:pt x="4724400" y="6229350"/>
                </a:lnTo>
                <a:lnTo>
                  <a:pt x="0" y="62293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095751" y="2952750"/>
            <a:ext cx="2196051" cy="2895600"/>
          </a:xfrm>
          <a:custGeom>
            <a:avLst/>
            <a:gdLst>
              <a:gd name="connsiteX0" fmla="*/ 0 w 2196051"/>
              <a:gd name="connsiteY0" fmla="*/ 0 h 2895600"/>
              <a:gd name="connsiteX1" fmla="*/ 2196051 w 2196051"/>
              <a:gd name="connsiteY1" fmla="*/ 0 h 2895600"/>
              <a:gd name="connsiteX2" fmla="*/ 2196051 w 2196051"/>
              <a:gd name="connsiteY2" fmla="*/ 2895600 h 2895600"/>
              <a:gd name="connsiteX3" fmla="*/ 0 w 2196051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6051" h="2895600">
                <a:moveTo>
                  <a:pt x="0" y="0"/>
                </a:moveTo>
                <a:lnTo>
                  <a:pt x="2196051" y="0"/>
                </a:lnTo>
                <a:lnTo>
                  <a:pt x="2196051" y="2895600"/>
                </a:lnTo>
                <a:lnTo>
                  <a:pt x="0" y="2895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048046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900954" y="0"/>
            <a:ext cx="3953435" cy="6858000"/>
          </a:xfrm>
          <a:custGeom>
            <a:avLst/>
            <a:gdLst>
              <a:gd name="connsiteX0" fmla="*/ 0 w 3953435"/>
              <a:gd name="connsiteY0" fmla="*/ 0 h 6858000"/>
              <a:gd name="connsiteX1" fmla="*/ 3953435 w 3953435"/>
              <a:gd name="connsiteY1" fmla="*/ 0 h 6858000"/>
              <a:gd name="connsiteX2" fmla="*/ 3953435 w 3953435"/>
              <a:gd name="connsiteY2" fmla="*/ 6858000 h 6858000"/>
              <a:gd name="connsiteX3" fmla="*/ 0 w 395343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3435" h="6858000">
                <a:moveTo>
                  <a:pt x="0" y="0"/>
                </a:moveTo>
                <a:lnTo>
                  <a:pt x="3953435" y="0"/>
                </a:lnTo>
                <a:lnTo>
                  <a:pt x="395343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30104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481839" y="1"/>
            <a:ext cx="1480059" cy="1885003"/>
          </a:xfrm>
          <a:custGeom>
            <a:avLst/>
            <a:gdLst>
              <a:gd name="connsiteX0" fmla="*/ 0 w 1480059"/>
              <a:gd name="connsiteY0" fmla="*/ 0 h 1885003"/>
              <a:gd name="connsiteX1" fmla="*/ 1480059 w 1480059"/>
              <a:gd name="connsiteY1" fmla="*/ 0 h 1885003"/>
              <a:gd name="connsiteX2" fmla="*/ 1480059 w 1480059"/>
              <a:gd name="connsiteY2" fmla="*/ 1885003 h 1885003"/>
              <a:gd name="connsiteX3" fmla="*/ 0 w 1480059"/>
              <a:gd name="connsiteY3" fmla="*/ 1885003 h 188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0059" h="1885003">
                <a:moveTo>
                  <a:pt x="0" y="0"/>
                </a:moveTo>
                <a:lnTo>
                  <a:pt x="1480059" y="0"/>
                </a:lnTo>
                <a:lnTo>
                  <a:pt x="1480059" y="1885003"/>
                </a:lnTo>
                <a:lnTo>
                  <a:pt x="0" y="18850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2518686" y="1661219"/>
            <a:ext cx="1480059" cy="2651081"/>
          </a:xfrm>
          <a:custGeom>
            <a:avLst/>
            <a:gdLst>
              <a:gd name="connsiteX0" fmla="*/ 0 w 1480059"/>
              <a:gd name="connsiteY0" fmla="*/ 0 h 1885003"/>
              <a:gd name="connsiteX1" fmla="*/ 1480059 w 1480059"/>
              <a:gd name="connsiteY1" fmla="*/ 0 h 1885003"/>
              <a:gd name="connsiteX2" fmla="*/ 1480059 w 1480059"/>
              <a:gd name="connsiteY2" fmla="*/ 1885003 h 1885003"/>
              <a:gd name="connsiteX3" fmla="*/ 0 w 1480059"/>
              <a:gd name="connsiteY3" fmla="*/ 1885003 h 188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0059" h="1885003">
                <a:moveTo>
                  <a:pt x="0" y="0"/>
                </a:moveTo>
                <a:lnTo>
                  <a:pt x="1480059" y="0"/>
                </a:lnTo>
                <a:lnTo>
                  <a:pt x="1480059" y="1885003"/>
                </a:lnTo>
                <a:lnTo>
                  <a:pt x="0" y="18850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3998745" y="1308373"/>
            <a:ext cx="2069715" cy="3356773"/>
          </a:xfrm>
          <a:custGeom>
            <a:avLst/>
            <a:gdLst>
              <a:gd name="connsiteX0" fmla="*/ 0 w 1480059"/>
              <a:gd name="connsiteY0" fmla="*/ 0 h 1885003"/>
              <a:gd name="connsiteX1" fmla="*/ 1480059 w 1480059"/>
              <a:gd name="connsiteY1" fmla="*/ 0 h 1885003"/>
              <a:gd name="connsiteX2" fmla="*/ 1480059 w 1480059"/>
              <a:gd name="connsiteY2" fmla="*/ 1885003 h 1885003"/>
              <a:gd name="connsiteX3" fmla="*/ 0 w 1480059"/>
              <a:gd name="connsiteY3" fmla="*/ 1885003 h 188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0059" h="1885003">
                <a:moveTo>
                  <a:pt x="0" y="0"/>
                </a:moveTo>
                <a:lnTo>
                  <a:pt x="1480059" y="0"/>
                </a:lnTo>
                <a:lnTo>
                  <a:pt x="1480059" y="1885003"/>
                </a:lnTo>
                <a:lnTo>
                  <a:pt x="0" y="18850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6068460" y="1308373"/>
            <a:ext cx="2016434" cy="3356773"/>
          </a:xfrm>
          <a:custGeom>
            <a:avLst/>
            <a:gdLst>
              <a:gd name="connsiteX0" fmla="*/ 0 w 1480059"/>
              <a:gd name="connsiteY0" fmla="*/ 0 h 1885003"/>
              <a:gd name="connsiteX1" fmla="*/ 1480059 w 1480059"/>
              <a:gd name="connsiteY1" fmla="*/ 0 h 1885003"/>
              <a:gd name="connsiteX2" fmla="*/ 1480059 w 1480059"/>
              <a:gd name="connsiteY2" fmla="*/ 1885003 h 1885003"/>
              <a:gd name="connsiteX3" fmla="*/ 0 w 1480059"/>
              <a:gd name="connsiteY3" fmla="*/ 1885003 h 188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0059" h="1885003">
                <a:moveTo>
                  <a:pt x="0" y="0"/>
                </a:moveTo>
                <a:lnTo>
                  <a:pt x="1480059" y="0"/>
                </a:lnTo>
                <a:lnTo>
                  <a:pt x="1480059" y="1885003"/>
                </a:lnTo>
                <a:lnTo>
                  <a:pt x="0" y="18850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7368542" y="3571086"/>
            <a:ext cx="2311261" cy="3286914"/>
          </a:xfrm>
          <a:custGeom>
            <a:avLst/>
            <a:gdLst>
              <a:gd name="connsiteX0" fmla="*/ 0 w 1480059"/>
              <a:gd name="connsiteY0" fmla="*/ 0 h 1885003"/>
              <a:gd name="connsiteX1" fmla="*/ 1480059 w 1480059"/>
              <a:gd name="connsiteY1" fmla="*/ 0 h 1885003"/>
              <a:gd name="connsiteX2" fmla="*/ 1480059 w 1480059"/>
              <a:gd name="connsiteY2" fmla="*/ 1885003 h 1885003"/>
              <a:gd name="connsiteX3" fmla="*/ 0 w 1480059"/>
              <a:gd name="connsiteY3" fmla="*/ 1885003 h 188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0059" h="1885003">
                <a:moveTo>
                  <a:pt x="0" y="0"/>
                </a:moveTo>
                <a:lnTo>
                  <a:pt x="1480059" y="0"/>
                </a:lnTo>
                <a:lnTo>
                  <a:pt x="1480059" y="1885003"/>
                </a:lnTo>
                <a:lnTo>
                  <a:pt x="0" y="18850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311256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883960" y="0"/>
            <a:ext cx="4424083" cy="6858000"/>
          </a:xfrm>
          <a:custGeom>
            <a:avLst/>
            <a:gdLst>
              <a:gd name="connsiteX0" fmla="*/ 0 w 4424083"/>
              <a:gd name="connsiteY0" fmla="*/ 0 h 6858000"/>
              <a:gd name="connsiteX1" fmla="*/ 4424083 w 4424083"/>
              <a:gd name="connsiteY1" fmla="*/ 0 h 6858000"/>
              <a:gd name="connsiteX2" fmla="*/ 4424083 w 4424083"/>
              <a:gd name="connsiteY2" fmla="*/ 6858000 h 6858000"/>
              <a:gd name="connsiteX3" fmla="*/ 0 w 44240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4083" h="6858000">
                <a:moveTo>
                  <a:pt x="0" y="0"/>
                </a:moveTo>
                <a:lnTo>
                  <a:pt x="4424083" y="0"/>
                </a:lnTo>
                <a:lnTo>
                  <a:pt x="442408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352397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19700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43683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5669901" y="-1"/>
            <a:ext cx="2105866" cy="2041828"/>
          </a:xfrm>
          <a:custGeom>
            <a:avLst/>
            <a:gdLst>
              <a:gd name="connsiteX0" fmla="*/ 0 w 2105866"/>
              <a:gd name="connsiteY0" fmla="*/ 0 h 2041828"/>
              <a:gd name="connsiteX1" fmla="*/ 2105866 w 2105866"/>
              <a:gd name="connsiteY1" fmla="*/ 0 h 2041828"/>
              <a:gd name="connsiteX2" fmla="*/ 2105866 w 2105866"/>
              <a:gd name="connsiteY2" fmla="*/ 2041828 h 2041828"/>
              <a:gd name="connsiteX3" fmla="*/ 0 w 2105866"/>
              <a:gd name="connsiteY3" fmla="*/ 2041828 h 204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5866" h="2041828">
                <a:moveTo>
                  <a:pt x="0" y="0"/>
                </a:moveTo>
                <a:lnTo>
                  <a:pt x="2105866" y="0"/>
                </a:lnTo>
                <a:lnTo>
                  <a:pt x="2105866" y="2041828"/>
                </a:lnTo>
                <a:lnTo>
                  <a:pt x="0" y="20418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960580" y="1132980"/>
            <a:ext cx="4280695" cy="3453127"/>
          </a:xfrm>
          <a:custGeom>
            <a:avLst/>
            <a:gdLst>
              <a:gd name="connsiteX0" fmla="*/ 0 w 4280695"/>
              <a:gd name="connsiteY0" fmla="*/ 0 h 3453127"/>
              <a:gd name="connsiteX1" fmla="*/ 4280695 w 4280695"/>
              <a:gd name="connsiteY1" fmla="*/ 0 h 3453127"/>
              <a:gd name="connsiteX2" fmla="*/ 4280695 w 4280695"/>
              <a:gd name="connsiteY2" fmla="*/ 3453127 h 3453127"/>
              <a:gd name="connsiteX3" fmla="*/ 0 w 4280695"/>
              <a:gd name="connsiteY3" fmla="*/ 3453127 h 3453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0695" h="3453127">
                <a:moveTo>
                  <a:pt x="0" y="0"/>
                </a:moveTo>
                <a:lnTo>
                  <a:pt x="4280695" y="0"/>
                </a:lnTo>
                <a:lnTo>
                  <a:pt x="4280695" y="3453127"/>
                </a:lnTo>
                <a:lnTo>
                  <a:pt x="0" y="34531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2362091" y="3502386"/>
            <a:ext cx="2379258" cy="3394014"/>
          </a:xfrm>
          <a:custGeom>
            <a:avLst/>
            <a:gdLst>
              <a:gd name="connsiteX0" fmla="*/ 0 w 2379258"/>
              <a:gd name="connsiteY0" fmla="*/ 0 h 3394014"/>
              <a:gd name="connsiteX1" fmla="*/ 2379258 w 2379258"/>
              <a:gd name="connsiteY1" fmla="*/ 0 h 3394014"/>
              <a:gd name="connsiteX2" fmla="*/ 2379258 w 2379258"/>
              <a:gd name="connsiteY2" fmla="*/ 3394014 h 3394014"/>
              <a:gd name="connsiteX3" fmla="*/ 0 w 2379258"/>
              <a:gd name="connsiteY3" fmla="*/ 3394014 h 3394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9258" h="3394014">
                <a:moveTo>
                  <a:pt x="0" y="0"/>
                </a:moveTo>
                <a:lnTo>
                  <a:pt x="2379258" y="0"/>
                </a:lnTo>
                <a:lnTo>
                  <a:pt x="2379258" y="3394014"/>
                </a:lnTo>
                <a:lnTo>
                  <a:pt x="0" y="33940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8241274" y="1504893"/>
            <a:ext cx="1588526" cy="2743782"/>
          </a:xfrm>
          <a:custGeom>
            <a:avLst/>
            <a:gdLst>
              <a:gd name="connsiteX0" fmla="*/ 0 w 1588526"/>
              <a:gd name="connsiteY0" fmla="*/ 0 h 2743782"/>
              <a:gd name="connsiteX1" fmla="*/ 1588526 w 1588526"/>
              <a:gd name="connsiteY1" fmla="*/ 0 h 2743782"/>
              <a:gd name="connsiteX2" fmla="*/ 1588526 w 1588526"/>
              <a:gd name="connsiteY2" fmla="*/ 2743782 h 2743782"/>
              <a:gd name="connsiteX3" fmla="*/ 0 w 1588526"/>
              <a:gd name="connsiteY3" fmla="*/ 2743782 h 2743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8526" h="2743782">
                <a:moveTo>
                  <a:pt x="0" y="0"/>
                </a:moveTo>
                <a:lnTo>
                  <a:pt x="1588526" y="0"/>
                </a:lnTo>
                <a:lnTo>
                  <a:pt x="1588526" y="2743782"/>
                </a:lnTo>
                <a:lnTo>
                  <a:pt x="0" y="27437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301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678058" y="0"/>
            <a:ext cx="4513943" cy="6858000"/>
          </a:xfrm>
          <a:custGeom>
            <a:avLst/>
            <a:gdLst>
              <a:gd name="connsiteX0" fmla="*/ 0 w 4513943"/>
              <a:gd name="connsiteY0" fmla="*/ 0 h 6858000"/>
              <a:gd name="connsiteX1" fmla="*/ 4513943 w 4513943"/>
              <a:gd name="connsiteY1" fmla="*/ 0 h 6858000"/>
              <a:gd name="connsiteX2" fmla="*/ 4513943 w 4513943"/>
              <a:gd name="connsiteY2" fmla="*/ 6858000 h 6858000"/>
              <a:gd name="connsiteX3" fmla="*/ 0 w 45139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3943" h="6858000">
                <a:moveTo>
                  <a:pt x="0" y="0"/>
                </a:moveTo>
                <a:lnTo>
                  <a:pt x="4513943" y="0"/>
                </a:lnTo>
                <a:lnTo>
                  <a:pt x="451394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326BB7-B05D-CE80-E925-D9D46C4649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089" y="6077489"/>
            <a:ext cx="1685731" cy="4622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76242C-5DE7-9B21-855F-6750ABB615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089" y="6073937"/>
            <a:ext cx="1685730" cy="46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602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@BVBiomedical Limited 2026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131772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@BVBiomedical Limited 2026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83080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@BVBiomedical Limited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213499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@BVBiomedical Limited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494082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5100860-EBBB-47AD-8416-2BCDC927997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07382" y="1"/>
            <a:ext cx="3740728" cy="4254259"/>
          </a:xfrm>
          <a:custGeom>
            <a:avLst/>
            <a:gdLst>
              <a:gd name="connsiteX0" fmla="*/ 0 w 3740728"/>
              <a:gd name="connsiteY0" fmla="*/ 0 h 4254259"/>
              <a:gd name="connsiteX1" fmla="*/ 3740728 w 3740728"/>
              <a:gd name="connsiteY1" fmla="*/ 0 h 4254259"/>
              <a:gd name="connsiteX2" fmla="*/ 3740728 w 3740728"/>
              <a:gd name="connsiteY2" fmla="*/ 4254259 h 4254259"/>
              <a:gd name="connsiteX3" fmla="*/ 0 w 3740728"/>
              <a:gd name="connsiteY3" fmla="*/ 4254259 h 4254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0728" h="4254259">
                <a:moveTo>
                  <a:pt x="0" y="0"/>
                </a:moveTo>
                <a:lnTo>
                  <a:pt x="3740728" y="0"/>
                </a:lnTo>
                <a:lnTo>
                  <a:pt x="3740728" y="4254259"/>
                </a:lnTo>
                <a:lnTo>
                  <a:pt x="0" y="4254259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62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91E600F-1029-4CA2-96FD-24BBB85FC4B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318082" y="831846"/>
            <a:ext cx="5888796" cy="3509151"/>
          </a:xfrm>
          <a:custGeom>
            <a:avLst/>
            <a:gdLst>
              <a:gd name="connsiteX0" fmla="*/ 0 w 5888796"/>
              <a:gd name="connsiteY0" fmla="*/ 0 h 3509151"/>
              <a:gd name="connsiteX1" fmla="*/ 5888796 w 5888796"/>
              <a:gd name="connsiteY1" fmla="*/ 0 h 3509151"/>
              <a:gd name="connsiteX2" fmla="*/ 5888796 w 5888796"/>
              <a:gd name="connsiteY2" fmla="*/ 3509151 h 3509151"/>
              <a:gd name="connsiteX3" fmla="*/ 0 w 5888796"/>
              <a:gd name="connsiteY3" fmla="*/ 3509151 h 350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8796" h="3509151">
                <a:moveTo>
                  <a:pt x="0" y="0"/>
                </a:moveTo>
                <a:lnTo>
                  <a:pt x="5888796" y="0"/>
                </a:lnTo>
                <a:lnTo>
                  <a:pt x="5888796" y="3509151"/>
                </a:lnTo>
                <a:lnTo>
                  <a:pt x="0" y="3509151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9289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4BFC20-C0D0-E3F1-1505-1C5A32DD8155}"/>
              </a:ext>
            </a:extLst>
          </p:cNvPr>
          <p:cNvCxnSpPr/>
          <p:nvPr userDrawn="1"/>
        </p:nvCxnSpPr>
        <p:spPr>
          <a:xfrm>
            <a:off x="0" y="6348913"/>
            <a:ext cx="12192000" cy="0"/>
          </a:xfrm>
          <a:prstGeom prst="line">
            <a:avLst/>
          </a:prstGeom>
          <a:ln w="22225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7;p27">
            <a:extLst>
              <a:ext uri="{FF2B5EF4-FFF2-40B4-BE49-F238E27FC236}">
                <a16:creationId xmlns:a16="http://schemas.microsoft.com/office/drawing/2014/main" id="{29032608-C7AE-5F69-2F6B-7AB9C48612C0}"/>
              </a:ext>
            </a:extLst>
          </p:cNvPr>
          <p:cNvSpPr txBox="1"/>
          <p:nvPr userDrawn="1"/>
        </p:nvSpPr>
        <p:spPr>
          <a:xfrm flipH="1">
            <a:off x="11645795" y="6466825"/>
            <a:ext cx="47947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SemiBold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Inter SemiBold"/>
                <a:buNone/>
              </a:pPr>
              <a:t>‹#›</a:t>
            </a:fld>
            <a:endParaRPr sz="1200" b="1" i="0" u="none" strike="noStrike" cap="none" dirty="0">
              <a:solidFill>
                <a:schemeClr val="dk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7DD6D5C-859D-7D8D-C4C2-25E9B8F8A163}"/>
              </a:ext>
            </a:extLst>
          </p:cNvPr>
          <p:cNvCxnSpPr>
            <a:cxnSpLocks/>
          </p:cNvCxnSpPr>
          <p:nvPr userDrawn="1"/>
        </p:nvCxnSpPr>
        <p:spPr>
          <a:xfrm>
            <a:off x="11567776" y="6493405"/>
            <a:ext cx="0" cy="223838"/>
          </a:xfrm>
          <a:prstGeom prst="line">
            <a:avLst/>
          </a:prstGeom>
          <a:ln w="22225">
            <a:gradFill flip="none" rotWithShape="1">
              <a:gsLst>
                <a:gs pos="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A6881ED-D763-42E6-89FA-38F97BBED0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9" y="6429363"/>
            <a:ext cx="1443006" cy="39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407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48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@BVBiomedical Limited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50735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@BVBiomedical Limited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743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@BVBiomedical Limited 2026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82915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@BVBiomedical Limited 2026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63407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@BVBiomedical Limited 2026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13111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@BVBiomedical Limited 2026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73617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1600200"/>
            <a:ext cx="5886450" cy="3333750"/>
          </a:xfrm>
          <a:custGeom>
            <a:avLst/>
            <a:gdLst>
              <a:gd name="connsiteX0" fmla="*/ 0 w 5886450"/>
              <a:gd name="connsiteY0" fmla="*/ 0 h 3333750"/>
              <a:gd name="connsiteX1" fmla="*/ 5886450 w 5886450"/>
              <a:gd name="connsiteY1" fmla="*/ 0 h 3333750"/>
              <a:gd name="connsiteX2" fmla="*/ 5886450 w 5886450"/>
              <a:gd name="connsiteY2" fmla="*/ 3333750 h 3333750"/>
              <a:gd name="connsiteX3" fmla="*/ 0 w 5886450"/>
              <a:gd name="connsiteY3" fmla="*/ 3333750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6450" h="3333750">
                <a:moveTo>
                  <a:pt x="0" y="0"/>
                </a:moveTo>
                <a:lnTo>
                  <a:pt x="5886450" y="0"/>
                </a:lnTo>
                <a:lnTo>
                  <a:pt x="5886450" y="3333750"/>
                </a:lnTo>
                <a:lnTo>
                  <a:pt x="0" y="3333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09640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d-ID"/>
              <a:t>@BVBiomedical Limited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8390B-B8C2-4735-8BF5-3F1CD87BF649}" type="slidenum">
              <a:rPr lang="id-ID" smtClean="0"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75571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3" r:id="rId10"/>
    <p:sldLayoutId id="2147483672" r:id="rId11"/>
    <p:sldLayoutId id="2147483671" r:id="rId12"/>
    <p:sldLayoutId id="2147483670" r:id="rId13"/>
    <p:sldLayoutId id="2147483669" r:id="rId14"/>
    <p:sldLayoutId id="2147483668" r:id="rId15"/>
    <p:sldLayoutId id="2147483667" r:id="rId16"/>
    <p:sldLayoutId id="2147483666" r:id="rId17"/>
    <p:sldLayoutId id="2147483665" r:id="rId18"/>
    <p:sldLayoutId id="2147483664" r:id="rId19"/>
    <p:sldLayoutId id="2147483663" r:id="rId20"/>
    <p:sldLayoutId id="2147483662" r:id="rId21"/>
    <p:sldLayoutId id="2147483661" r:id="rId22"/>
    <p:sldLayoutId id="2147483656" r:id="rId23"/>
    <p:sldLayoutId id="2147483657" r:id="rId24"/>
    <p:sldLayoutId id="2147483658" r:id="rId25"/>
    <p:sldLayoutId id="2147483659" r:id="rId26"/>
    <p:sldLayoutId id="2147483675" r:id="rId27"/>
    <p:sldLayoutId id="2147483676" r:id="rId28"/>
    <p:sldLayoutId id="2147483677" r:id="rId2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6.png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bvbiomed.com/" TargetMode="Externa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.png"/><Relationship Id="rId5" Type="http://schemas.microsoft.com/office/2007/relationships/hdphoto" Target="../media/hdphoto6.wdp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bvbiomed.com/" TargetMode="Externa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hyperlink" Target="http://www.bvbiomed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bvbiomed.com/" TargetMode="Externa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emf"/><Relationship Id="rId5" Type="http://schemas.openxmlformats.org/officeDocument/2006/relationships/package" Target="../embeddings/Microsoft_Word_Document.docx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4513943"/>
              <a:gd name="connsiteY0" fmla="*/ 0 h 6858000"/>
              <a:gd name="connsiteX1" fmla="*/ 4513943 w 4513943"/>
              <a:gd name="connsiteY1" fmla="*/ 0 h 6858000"/>
              <a:gd name="connsiteX2" fmla="*/ 4513943 w 4513943"/>
              <a:gd name="connsiteY2" fmla="*/ 6858000 h 6858000"/>
              <a:gd name="connsiteX3" fmla="*/ 0 w 45139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3943" h="6858000">
                <a:moveTo>
                  <a:pt x="0" y="0"/>
                </a:moveTo>
                <a:lnTo>
                  <a:pt x="4513943" y="0"/>
                </a:lnTo>
                <a:lnTo>
                  <a:pt x="451394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Rectangle 4"/>
          <p:cNvSpPr/>
          <p:nvPr/>
        </p:nvSpPr>
        <p:spPr>
          <a:xfrm>
            <a:off x="1069133" y="401618"/>
            <a:ext cx="100537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spc="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FIRST-IN-CLASS TREATMENT FOR NEURODEGENERATION; </a:t>
            </a:r>
            <a:r>
              <a:rPr lang="en-GB" sz="1400" b="1" spc="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RELAXIN</a:t>
            </a:r>
            <a:endParaRPr lang="id-ID" sz="1400" b="1" spc="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060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4513943"/>
              <a:gd name="connsiteY0" fmla="*/ 0 h 6858000"/>
              <a:gd name="connsiteX1" fmla="*/ 4513943 w 4513943"/>
              <a:gd name="connsiteY1" fmla="*/ 0 h 6858000"/>
              <a:gd name="connsiteX2" fmla="*/ 4513943 w 4513943"/>
              <a:gd name="connsiteY2" fmla="*/ 6858000 h 6858000"/>
              <a:gd name="connsiteX3" fmla="*/ 0 w 45139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3943" h="6858000">
                <a:moveTo>
                  <a:pt x="0" y="0"/>
                </a:moveTo>
                <a:lnTo>
                  <a:pt x="4513943" y="0"/>
                </a:lnTo>
                <a:lnTo>
                  <a:pt x="451394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EA7FCD-4588-4B86-C38A-F131B0363504}"/>
              </a:ext>
            </a:extLst>
          </p:cNvPr>
          <p:cNvSpPr/>
          <p:nvPr/>
        </p:nvSpPr>
        <p:spPr>
          <a:xfrm>
            <a:off x="0" y="-11844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0C7DA">
                  <a:alpha val="72000"/>
                </a:srgbClr>
              </a:gs>
              <a:gs pos="87000">
                <a:srgbClr val="6F71A4">
                  <a:alpha val="7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681634" y="1938226"/>
            <a:ext cx="5235241" cy="2957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Cross sections of spinal cord, myelin is stained blue. </a:t>
            </a:r>
          </a:p>
          <a:p>
            <a:pPr>
              <a:lnSpc>
                <a:spcPct val="150000"/>
              </a:lnSpc>
            </a:pPr>
            <a:endParaRPr lang="en-GB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n-GB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decrease in blue </a:t>
            </a:r>
            <a:r>
              <a:rPr lang="en-GB" i="0" dirty="0" err="1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color</a:t>
            </a:r>
            <a:r>
              <a:rPr lang="en-GB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indicates demyelination in untreated mice (A). </a:t>
            </a:r>
          </a:p>
          <a:p>
            <a:pPr>
              <a:lnSpc>
                <a:spcPct val="150000"/>
              </a:lnSpc>
            </a:pPr>
            <a:endParaRPr lang="en-GB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n-GB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Whereas, treated mice (B) have more normal appearing myelin which stains an intense blue.</a:t>
            </a:r>
            <a:endParaRPr lang="id-ID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94722" y="299470"/>
            <a:ext cx="7293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b="1" spc="30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Relaxin Reduced Demyelination in EAE</a:t>
            </a:r>
            <a:endParaRPr lang="en-US" sz="2800" b="1" spc="300" dirty="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A4B8A43A-9E45-8B46-A399-E31D69ECC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151" y="1026901"/>
            <a:ext cx="3543531" cy="267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CBDEB6A0-D4E8-6F97-7CD8-32C41EA66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151" y="3861578"/>
            <a:ext cx="3559280" cy="267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7B0A9B-EE51-1D76-0732-09DC06D497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982" y="5894106"/>
            <a:ext cx="1685729" cy="462244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4FB52C2-B0F4-E904-3D65-D3DA9EF41296}"/>
              </a:ext>
            </a:extLst>
          </p:cNvPr>
          <p:cNvSpPr txBox="1">
            <a:spLocks/>
          </p:cNvSpPr>
          <p:nvPr/>
        </p:nvSpPr>
        <p:spPr>
          <a:xfrm>
            <a:off x="167975" y="6356350"/>
            <a:ext cx="353007" cy="365125"/>
          </a:xfrm>
          <a:prstGeom prst="rect">
            <a:avLst/>
          </a:prstGeom>
          <a:solidFill>
            <a:srgbClr val="0D78BE">
              <a:alpha val="43922"/>
            </a:srgbClr>
          </a:solidFill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368390B-B8C2-4735-8BF5-3F1CD87BF649}" type="slidenum">
              <a:rPr lang="id-ID" smtClean="0">
                <a:solidFill>
                  <a:schemeClr val="bg1"/>
                </a:solidFill>
              </a:rPr>
              <a:pPr algn="ctr"/>
              <a:t>10</a:t>
            </a:fld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C40A9A-EB54-324B-B55A-0C360606FF23}"/>
              </a:ext>
            </a:extLst>
          </p:cNvPr>
          <p:cNvSpPr txBox="1"/>
          <p:nvPr/>
        </p:nvSpPr>
        <p:spPr>
          <a:xfrm>
            <a:off x="6940444" y="2189073"/>
            <a:ext cx="449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16A440-E2F5-B74B-8E80-CEB12B273D0A}"/>
              </a:ext>
            </a:extLst>
          </p:cNvPr>
          <p:cNvSpPr txBox="1"/>
          <p:nvPr/>
        </p:nvSpPr>
        <p:spPr>
          <a:xfrm>
            <a:off x="6940443" y="5091260"/>
            <a:ext cx="449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392542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4513943"/>
              <a:gd name="connsiteY0" fmla="*/ 0 h 6858000"/>
              <a:gd name="connsiteX1" fmla="*/ 4513943 w 4513943"/>
              <a:gd name="connsiteY1" fmla="*/ 0 h 6858000"/>
              <a:gd name="connsiteX2" fmla="*/ 4513943 w 4513943"/>
              <a:gd name="connsiteY2" fmla="*/ 6858000 h 6858000"/>
              <a:gd name="connsiteX3" fmla="*/ 0 w 45139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3943" h="6858000">
                <a:moveTo>
                  <a:pt x="0" y="0"/>
                </a:moveTo>
                <a:lnTo>
                  <a:pt x="4513943" y="0"/>
                </a:lnTo>
                <a:lnTo>
                  <a:pt x="451394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9" name="Rectangle 18"/>
          <p:cNvSpPr/>
          <p:nvPr/>
        </p:nvSpPr>
        <p:spPr>
          <a:xfrm>
            <a:off x="2094722" y="4918807"/>
            <a:ext cx="7641771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Staining indicates a greater loss of neurofilament in the spinal cords of untreated mice (A) compared to treated mice (B). </a:t>
            </a:r>
            <a:endParaRPr lang="id-ID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2521" y="382335"/>
            <a:ext cx="10307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b="1" spc="30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Relaxin Treatment Reduces The Loss of Neurons in EAE</a:t>
            </a:r>
            <a:endParaRPr lang="en-US" sz="2800" b="1" spc="300" dirty="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97F8A873-BBD2-C4C9-A922-8DB807C27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739" y="1200400"/>
            <a:ext cx="3944495" cy="294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E07C7D73-9154-E4D4-B94A-CEC3B6AF6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141" y="1200400"/>
            <a:ext cx="3927041" cy="294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BAD3E7-3CC1-AB95-2154-A6384BE2752E}"/>
              </a:ext>
            </a:extLst>
          </p:cNvPr>
          <p:cNvSpPr txBox="1"/>
          <p:nvPr/>
        </p:nvSpPr>
        <p:spPr>
          <a:xfrm>
            <a:off x="3372787" y="4341485"/>
            <a:ext cx="5006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spc="30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A					B</a:t>
            </a:r>
            <a:endParaRPr lang="en-US" sz="2800" b="1" spc="300" dirty="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F5F71B-743A-0775-C3DE-8CE74B5D84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79089" y="6073937"/>
            <a:ext cx="1685729" cy="46224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4A370F-86FE-B3BA-CD2D-12894C4EA866}"/>
              </a:ext>
            </a:extLst>
          </p:cNvPr>
          <p:cNvSpPr txBox="1">
            <a:spLocks/>
          </p:cNvSpPr>
          <p:nvPr/>
        </p:nvSpPr>
        <p:spPr>
          <a:xfrm>
            <a:off x="167975" y="6356350"/>
            <a:ext cx="353007" cy="365125"/>
          </a:xfrm>
          <a:prstGeom prst="rect">
            <a:avLst/>
          </a:prstGeom>
          <a:solidFill>
            <a:srgbClr val="0D78BE">
              <a:alpha val="43922"/>
            </a:srgbClr>
          </a:solidFill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368390B-B8C2-4735-8BF5-3F1CD87BF649}" type="slidenum">
              <a:rPr lang="id-ID" smtClean="0">
                <a:solidFill>
                  <a:schemeClr val="bg1"/>
                </a:solidFill>
              </a:rPr>
              <a:pPr algn="ctr"/>
              <a:t>11</a:t>
            </a:fld>
            <a:endParaRPr lang="id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438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4513943"/>
              <a:gd name="connsiteY0" fmla="*/ 0 h 6858000"/>
              <a:gd name="connsiteX1" fmla="*/ 4513943 w 4513943"/>
              <a:gd name="connsiteY1" fmla="*/ 0 h 6858000"/>
              <a:gd name="connsiteX2" fmla="*/ 4513943 w 4513943"/>
              <a:gd name="connsiteY2" fmla="*/ 6858000 h 6858000"/>
              <a:gd name="connsiteX3" fmla="*/ 0 w 45139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3943" h="6858000">
                <a:moveTo>
                  <a:pt x="0" y="0"/>
                </a:moveTo>
                <a:lnTo>
                  <a:pt x="4513943" y="0"/>
                </a:lnTo>
                <a:lnTo>
                  <a:pt x="451394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9" name="Rectangle 18"/>
          <p:cNvSpPr/>
          <p:nvPr/>
        </p:nvSpPr>
        <p:spPr>
          <a:xfrm>
            <a:off x="1843791" y="4918807"/>
            <a:ext cx="8604354" cy="1295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untreated sample (A) has large amounts of GFAP present indicating extensive gliosis. </a:t>
            </a:r>
          </a:p>
          <a:p>
            <a:pPr>
              <a:lnSpc>
                <a:spcPct val="150000"/>
              </a:lnSpc>
            </a:pPr>
            <a:endParaRPr lang="en-GB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relaxin t</a:t>
            </a:r>
            <a:r>
              <a:rPr lang="en-GB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reated samples did not stain positively for GFAP</a:t>
            </a:r>
            <a:endParaRPr lang="id-ID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77927" y="474700"/>
            <a:ext cx="7726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b="1" spc="30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Staining for GFAP, a Biomarker of Gliosis</a:t>
            </a:r>
            <a:endParaRPr lang="en-US" sz="2800" b="1" spc="300" dirty="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FB466740-DFB4-9211-06DE-3A98B12D3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722" y="1472620"/>
            <a:ext cx="3944494" cy="294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579B8DFD-A8E2-FC3E-CE82-11CE999CA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978" y="1472620"/>
            <a:ext cx="3927041" cy="294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BAD3E7-3CC1-AB95-2154-A6384BE2752E}"/>
              </a:ext>
            </a:extLst>
          </p:cNvPr>
          <p:cNvSpPr txBox="1"/>
          <p:nvPr/>
        </p:nvSpPr>
        <p:spPr>
          <a:xfrm>
            <a:off x="3237875" y="4422264"/>
            <a:ext cx="5201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spc="30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A  					B</a:t>
            </a:r>
            <a:endParaRPr lang="en-US" sz="2800" b="1" spc="300" dirty="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971D65-970F-34C7-1640-2877AF25E3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79089" y="6073937"/>
            <a:ext cx="1685729" cy="462244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2EC5F52-0D15-7BF6-9C94-122C566ACFC8}"/>
              </a:ext>
            </a:extLst>
          </p:cNvPr>
          <p:cNvSpPr txBox="1">
            <a:spLocks/>
          </p:cNvSpPr>
          <p:nvPr/>
        </p:nvSpPr>
        <p:spPr>
          <a:xfrm>
            <a:off x="167975" y="6356350"/>
            <a:ext cx="353007" cy="365125"/>
          </a:xfrm>
          <a:prstGeom prst="rect">
            <a:avLst/>
          </a:prstGeom>
          <a:solidFill>
            <a:srgbClr val="0D78BE">
              <a:alpha val="43922"/>
            </a:srgbClr>
          </a:solidFill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368390B-B8C2-4735-8BF5-3F1CD87BF649}" type="slidenum">
              <a:rPr lang="id-ID" smtClean="0">
                <a:solidFill>
                  <a:schemeClr val="bg1"/>
                </a:solidFill>
              </a:rPr>
              <a:pPr algn="ctr"/>
              <a:t>12</a:t>
            </a:fld>
            <a:endParaRPr lang="id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596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FBFE22-9C21-7757-9733-64C439853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B49016-3742-4019-89BE-20BCCAACD56B}"/>
              </a:ext>
            </a:extLst>
          </p:cNvPr>
          <p:cNvSpPr/>
          <p:nvPr/>
        </p:nvSpPr>
        <p:spPr>
          <a:xfrm>
            <a:off x="5329238" y="1618938"/>
            <a:ext cx="6110221" cy="32835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bg1">
                <a:lumMod val="8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0B35BE-C651-45FC-9C1C-0906187C17BA}"/>
              </a:ext>
            </a:extLst>
          </p:cNvPr>
          <p:cNvSpPr txBox="1"/>
          <p:nvPr/>
        </p:nvSpPr>
        <p:spPr>
          <a:xfrm>
            <a:off x="2682575" y="248084"/>
            <a:ext cx="7964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Relaxin as a Promoter of Remyelination</a:t>
            </a:r>
            <a:endParaRPr lang="en-US" sz="3200" dirty="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75231C-6600-4B07-A5FA-40B26A122F6D}"/>
              </a:ext>
            </a:extLst>
          </p:cNvPr>
          <p:cNvSpPr txBox="1"/>
          <p:nvPr/>
        </p:nvSpPr>
        <p:spPr>
          <a:xfrm>
            <a:off x="662533" y="832859"/>
            <a:ext cx="4040084" cy="5594096"/>
          </a:xfrm>
          <a:prstGeom prst="rect">
            <a:avLst/>
          </a:prstGeom>
          <a:solidFill>
            <a:srgbClr val="0D78BE">
              <a:alpha val="63922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0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Spinal cord slices were stained for the presence of Olig1+ &amp; 2+ cells.</a:t>
            </a:r>
          </a:p>
          <a:p>
            <a:pPr>
              <a:lnSpc>
                <a:spcPct val="150000"/>
              </a:lnSpc>
            </a:pPr>
            <a:endParaRPr lang="en-GB" sz="16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b="0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Animals receiving </a:t>
            </a:r>
            <a:r>
              <a:rPr lang="en-GB" sz="1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relaxin</a:t>
            </a:r>
            <a:r>
              <a:rPr lang="en-GB" sz="1600" b="0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had a 35% increase in Olig-2+ cells compared to controls</a:t>
            </a:r>
            <a:r>
              <a:rPr lang="en-GB" sz="1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with </a:t>
            </a:r>
            <a:r>
              <a:rPr lang="en-GB" sz="1600" b="0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over 71% of Olig2+ cells co-localized with Olig1+ cells, indicating remyelination.</a:t>
            </a:r>
          </a:p>
          <a:p>
            <a:pPr>
              <a:lnSpc>
                <a:spcPct val="150000"/>
              </a:lnSpc>
            </a:pPr>
            <a:endParaRPr lang="en-GB" sz="16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b="0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controls only </a:t>
            </a:r>
            <a:r>
              <a:rPr lang="en-GB" sz="1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7% Olig1+ &amp; 2+ cells </a:t>
            </a:r>
            <a:r>
              <a:rPr lang="en-GB" sz="1600" b="0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co-localized. </a:t>
            </a:r>
          </a:p>
          <a:p>
            <a:pPr>
              <a:lnSpc>
                <a:spcPct val="150000"/>
              </a:lnSpc>
            </a:pPr>
            <a:endParaRPr lang="en-GB" sz="16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Relaxin </a:t>
            </a:r>
            <a:r>
              <a:rPr lang="en-GB" sz="1600" b="0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treatment promotes differentiation and maturation of OPC’s into mature myelin producing oligodendrocytes promoting remyelination.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36974A0-51A5-025E-EF24-983716C45428}"/>
              </a:ext>
            </a:extLst>
          </p:cNvPr>
          <p:cNvGraphicFramePr/>
          <p:nvPr>
            <p:extLst/>
          </p:nvPr>
        </p:nvGraphicFramePr>
        <p:xfrm>
          <a:off x="5672581" y="1843790"/>
          <a:ext cx="5423535" cy="2900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B2224E5-4608-DE0F-614D-2C470A14C2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3716" y="6059150"/>
            <a:ext cx="1685729" cy="46224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300F82F-9910-8999-ECC2-AAF3EF786543}"/>
              </a:ext>
            </a:extLst>
          </p:cNvPr>
          <p:cNvSpPr txBox="1">
            <a:spLocks/>
          </p:cNvSpPr>
          <p:nvPr/>
        </p:nvSpPr>
        <p:spPr>
          <a:xfrm>
            <a:off x="11639939" y="6356350"/>
            <a:ext cx="353007" cy="365125"/>
          </a:xfrm>
          <a:prstGeom prst="rect">
            <a:avLst/>
          </a:prstGeom>
          <a:solidFill>
            <a:srgbClr val="0D78BE">
              <a:alpha val="43922"/>
            </a:srgbClr>
          </a:solidFill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368390B-B8C2-4735-8BF5-3F1CD87BF649}" type="slidenum">
              <a:rPr lang="id-ID" smtClean="0">
                <a:solidFill>
                  <a:schemeClr val="bg1"/>
                </a:solidFill>
              </a:rPr>
              <a:pPr algn="ctr"/>
              <a:t>13</a:t>
            </a:fld>
            <a:endParaRPr lang="id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633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7C5A6DA-36F1-4B41-BBFC-242E42AC7D33}"/>
              </a:ext>
            </a:extLst>
          </p:cNvPr>
          <p:cNvSpPr/>
          <p:nvPr/>
        </p:nvSpPr>
        <p:spPr>
          <a:xfrm>
            <a:off x="3852472" y="4837240"/>
            <a:ext cx="7425128" cy="1310136"/>
          </a:xfrm>
          <a:custGeom>
            <a:avLst/>
            <a:gdLst>
              <a:gd name="connsiteX0" fmla="*/ 0 w 1085850"/>
              <a:gd name="connsiteY0" fmla="*/ 0 h 917067"/>
              <a:gd name="connsiteX1" fmla="*/ 1085850 w 1085850"/>
              <a:gd name="connsiteY1" fmla="*/ 0 h 917067"/>
              <a:gd name="connsiteX2" fmla="*/ 1085850 w 1085850"/>
              <a:gd name="connsiteY2" fmla="*/ 917067 h 917067"/>
              <a:gd name="connsiteX3" fmla="*/ 0 w 1085850"/>
              <a:gd name="connsiteY3" fmla="*/ 917067 h 91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5850" h="917067">
                <a:moveTo>
                  <a:pt x="0" y="0"/>
                </a:moveTo>
                <a:lnTo>
                  <a:pt x="1085850" y="0"/>
                </a:lnTo>
                <a:lnTo>
                  <a:pt x="1085850" y="917067"/>
                </a:lnTo>
                <a:lnTo>
                  <a:pt x="0" y="917067"/>
                </a:lnTo>
                <a:close/>
              </a:path>
            </a:pathLst>
          </a:custGeom>
          <a:gradFill flip="none" rotWithShape="1">
            <a:gsLst>
              <a:gs pos="11000">
                <a:schemeClr val="accent5">
                  <a:lumMod val="0"/>
                  <a:lumOff val="100000"/>
                </a:schemeClr>
              </a:gs>
              <a:gs pos="39000">
                <a:schemeClr val="accent5">
                  <a:alpha val="8000"/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90500" sx="102000" sy="102000" algn="ctr" rotWithShape="0">
              <a:schemeClr val="bg1">
                <a:lumMod val="8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0646D3-1F70-47FA-BDB5-E8AAFB76A692}"/>
              </a:ext>
            </a:extLst>
          </p:cNvPr>
          <p:cNvSpPr txBox="1"/>
          <p:nvPr/>
        </p:nvSpPr>
        <p:spPr>
          <a:xfrm>
            <a:off x="4062334" y="4960963"/>
            <a:ext cx="7014561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Quintanilla RA, </a:t>
            </a:r>
            <a:r>
              <a:rPr lang="en-GB" sz="1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Utreras</a:t>
            </a:r>
            <a:r>
              <a:rPr lang="en-GB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E, </a:t>
            </a:r>
            <a:r>
              <a:rPr lang="en-GB" sz="1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Cabezas-Opazo</a:t>
            </a:r>
            <a:r>
              <a:rPr lang="en-GB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FA. Role of PPAR </a:t>
            </a:r>
            <a:r>
              <a:rPr lang="el-GR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γ </a:t>
            </a:r>
            <a:r>
              <a:rPr lang="en-GB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the Differentiation and Function of Neurons. PPAR Res. 2014;2014:768594. </a:t>
            </a:r>
            <a:r>
              <a:rPr lang="en-GB" sz="1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doi</a:t>
            </a:r>
            <a:r>
              <a:rPr lang="en-GB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10.1155/2014/768594. </a:t>
            </a:r>
            <a:r>
              <a:rPr lang="en-GB" sz="1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Epub</a:t>
            </a:r>
            <a:r>
              <a:rPr lang="en-GB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2014 Aug 26. PMID: 25246934; PMCID: PMC4160645.</a:t>
            </a:r>
            <a:endParaRPr lang="en-GB" sz="1400" b="0" i="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E7BD62-767A-48DC-81DB-960515C2B7B1}"/>
              </a:ext>
            </a:extLst>
          </p:cNvPr>
          <p:cNvSpPr txBox="1"/>
          <p:nvPr/>
        </p:nvSpPr>
        <p:spPr>
          <a:xfrm>
            <a:off x="758049" y="429658"/>
            <a:ext cx="5988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Motor Neuron Disease 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637181-9B2E-4D12-957E-4716C13FDD46}"/>
              </a:ext>
            </a:extLst>
          </p:cNvPr>
          <p:cNvSpPr txBox="1"/>
          <p:nvPr/>
        </p:nvSpPr>
        <p:spPr>
          <a:xfrm>
            <a:off x="968819" y="1707032"/>
            <a:ext cx="5778218" cy="2805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MND is characterized by mitochondrial dysfunction, neuroinflammation and oxidative stress. Leading to loss of motor neuron function and death.</a:t>
            </a:r>
          </a:p>
          <a:p>
            <a:pPr>
              <a:lnSpc>
                <a:spcPct val="150000"/>
              </a:lnSpc>
            </a:pPr>
            <a:endParaRPr lang="en-GB" sz="2400" b="0" i="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B2C406C9-72C1-5E80-AA73-BC54AE9821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245" y="6147376"/>
            <a:ext cx="1685730" cy="46224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3B2A9B5-58BC-C08D-D599-0087B47F0AB5}"/>
              </a:ext>
            </a:extLst>
          </p:cNvPr>
          <p:cNvSpPr txBox="1">
            <a:spLocks/>
          </p:cNvSpPr>
          <p:nvPr/>
        </p:nvSpPr>
        <p:spPr>
          <a:xfrm>
            <a:off x="167975" y="6356350"/>
            <a:ext cx="353007" cy="365125"/>
          </a:xfrm>
          <a:prstGeom prst="rect">
            <a:avLst/>
          </a:prstGeom>
          <a:solidFill>
            <a:srgbClr val="0D78BE">
              <a:alpha val="43922"/>
            </a:srgbClr>
          </a:solidFill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368390B-B8C2-4735-8BF5-3F1CD87BF649}" type="slidenum">
              <a:rPr lang="id-ID" smtClean="0">
                <a:solidFill>
                  <a:schemeClr val="bg1"/>
                </a:solidFill>
              </a:rPr>
              <a:pPr algn="ctr"/>
              <a:t>14</a:t>
            </a:fld>
            <a:endParaRPr lang="id-ID" dirty="0">
              <a:solidFill>
                <a:schemeClr val="bg1"/>
              </a:solidFill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1F739AC-018E-9849-B45A-B3A0CDF940D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1" r="16481"/>
          <a:stretch>
            <a:fillRect/>
          </a:stretch>
        </p:blipFill>
        <p:spPr>
          <a:xfrm>
            <a:off x="7107238" y="0"/>
            <a:ext cx="5084762" cy="4254500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1041138-9BE2-D345-956F-799C0168444F}"/>
              </a:ext>
            </a:extLst>
          </p:cNvPr>
          <p:cNvSpPr/>
          <p:nvPr/>
        </p:nvSpPr>
        <p:spPr>
          <a:xfrm>
            <a:off x="167975" y="4916235"/>
            <a:ext cx="3325200" cy="1152146"/>
          </a:xfrm>
          <a:prstGeom prst="rect">
            <a:avLst/>
          </a:prstGeom>
          <a:solidFill>
            <a:srgbClr val="0D7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97BCEB-657A-134C-A7E0-9F2B36E60666}"/>
              </a:ext>
            </a:extLst>
          </p:cNvPr>
          <p:cNvSpPr txBox="1"/>
          <p:nvPr/>
        </p:nvSpPr>
        <p:spPr>
          <a:xfrm>
            <a:off x="396727" y="5030643"/>
            <a:ext cx="2867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Relaxin Acts in the CNS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M. </a:t>
            </a:r>
            <a:r>
              <a:rPr lang="en-US" dirty="0" err="1">
                <a:solidFill>
                  <a:schemeClr val="bg1"/>
                </a:solidFill>
              </a:rPr>
              <a:t>Bigazzi</a:t>
            </a:r>
            <a:r>
              <a:rPr lang="en-US" dirty="0">
                <a:solidFill>
                  <a:schemeClr val="bg1"/>
                </a:solidFill>
              </a:rPr>
              <a:t>, 2013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DOI: 10.13128/IJAE-13903</a:t>
            </a:r>
          </a:p>
        </p:txBody>
      </p:sp>
    </p:spTree>
    <p:extLst>
      <p:ext uri="{BB962C8B-B14F-4D97-AF65-F5344CB8AC3E}">
        <p14:creationId xmlns:p14="http://schemas.microsoft.com/office/powerpoint/2010/main" val="3918401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4513943"/>
              <a:gd name="connsiteY0" fmla="*/ 0 h 6858000"/>
              <a:gd name="connsiteX1" fmla="*/ 4513943 w 4513943"/>
              <a:gd name="connsiteY1" fmla="*/ 0 h 6858000"/>
              <a:gd name="connsiteX2" fmla="*/ 4513943 w 4513943"/>
              <a:gd name="connsiteY2" fmla="*/ 6858000 h 6858000"/>
              <a:gd name="connsiteX3" fmla="*/ 0 w 45139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3943" h="6858000">
                <a:moveTo>
                  <a:pt x="0" y="0"/>
                </a:moveTo>
                <a:lnTo>
                  <a:pt x="4513943" y="0"/>
                </a:lnTo>
                <a:lnTo>
                  <a:pt x="451394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" r="42"/>
          <a:stretch/>
        </p:blipFill>
        <p:spPr>
          <a:xfrm>
            <a:off x="7678058" y="0"/>
            <a:ext cx="4513943" cy="6858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08C0ED3-A583-5AD0-DB35-2FC0F31CD7AC}"/>
              </a:ext>
            </a:extLst>
          </p:cNvPr>
          <p:cNvSpPr/>
          <p:nvPr/>
        </p:nvSpPr>
        <p:spPr>
          <a:xfrm>
            <a:off x="-20625" y="9117"/>
            <a:ext cx="7678057" cy="6858000"/>
          </a:xfrm>
          <a:prstGeom prst="rect">
            <a:avLst/>
          </a:prstGeom>
          <a:gradFill flip="none" rotWithShape="1">
            <a:gsLst>
              <a:gs pos="0">
                <a:srgbClr val="0D78BE"/>
              </a:gs>
              <a:gs pos="100000">
                <a:srgbClr val="7A7A7A">
                  <a:alpha val="4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747878" y="1575518"/>
            <a:ext cx="6182303" cy="2352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pathognomonic hallmark of </a:t>
            </a:r>
            <a:r>
              <a:rPr lang="en-GB" sz="20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Parkiinsons</a:t>
            </a:r>
            <a:r>
              <a:rPr lang="en-GB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Disease is the misfolding and propagation of the </a:t>
            </a:r>
            <a:r>
              <a:rPr lang="el-GR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α-</a:t>
            </a:r>
            <a:r>
              <a:rPr lang="en-GB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synuclein protein. An </a:t>
            </a:r>
            <a:r>
              <a:rPr lang="el-GR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α-</a:t>
            </a:r>
            <a:r>
              <a:rPr lang="en-GB" sz="20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Synucleinopathy</a:t>
            </a:r>
            <a:r>
              <a:rPr lang="en-GB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triggers neuroinflammation, oxidative stress, mitochondrial dysfunction, activated microglia, and synaptic dysfunction leading to neurodegeneration.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56938" y="493286"/>
            <a:ext cx="3244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spc="300" dirty="0" err="1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Parkinsons</a:t>
            </a:r>
            <a:r>
              <a:rPr lang="en-GB" sz="2400" spc="30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 Disease</a:t>
            </a:r>
            <a:endParaRPr lang="id-ID" sz="2400" spc="300" dirty="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50C60B-0376-0B7E-E1C8-250551983A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209" y="6073937"/>
            <a:ext cx="1685729" cy="462244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EB2E217-09AE-3C56-59B5-87DFDAC14247}"/>
              </a:ext>
            </a:extLst>
          </p:cNvPr>
          <p:cNvSpPr txBox="1">
            <a:spLocks/>
          </p:cNvSpPr>
          <p:nvPr/>
        </p:nvSpPr>
        <p:spPr>
          <a:xfrm>
            <a:off x="11639939" y="6356350"/>
            <a:ext cx="353007" cy="365125"/>
          </a:xfrm>
          <a:prstGeom prst="rect">
            <a:avLst/>
          </a:prstGeom>
          <a:solidFill>
            <a:srgbClr val="0D78BE">
              <a:alpha val="43922"/>
            </a:srgbClr>
          </a:solidFill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368390B-B8C2-4735-8BF5-3F1CD87BF649}" type="slidenum">
              <a:rPr lang="id-ID" smtClean="0">
                <a:solidFill>
                  <a:schemeClr val="bg1"/>
                </a:solidFill>
              </a:rPr>
              <a:pPr algn="ctr"/>
              <a:t>15</a:t>
            </a:fld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9EE285-00FE-C044-A811-6849B1E0B1A7}"/>
              </a:ext>
            </a:extLst>
          </p:cNvPr>
          <p:cNvSpPr txBox="1"/>
          <p:nvPr/>
        </p:nvSpPr>
        <p:spPr>
          <a:xfrm>
            <a:off x="1089221" y="4682398"/>
            <a:ext cx="5961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Pérez-Segura, I; et al. PPARs and Their Neuroprotective Effects in Parkinson’s Disease: A Novel Therapeutic Approach in </a:t>
            </a:r>
            <a:r>
              <a:rPr lang="el-GR" sz="1600" dirty="0">
                <a:solidFill>
                  <a:schemeClr val="bg1"/>
                </a:solidFill>
              </a:rPr>
              <a:t>α-</a:t>
            </a:r>
            <a:r>
              <a:rPr lang="en-US" sz="1600" dirty="0" err="1">
                <a:solidFill>
                  <a:schemeClr val="bg1"/>
                </a:solidFill>
              </a:rPr>
              <a:t>Synucleinopathy</a:t>
            </a:r>
            <a:r>
              <a:rPr lang="en-US" sz="1600" dirty="0">
                <a:solidFill>
                  <a:schemeClr val="bg1"/>
                </a:solidFill>
              </a:rPr>
              <a:t>? Int. J. Mol. Sci. 2023, 24, 3264. </a:t>
            </a:r>
          </a:p>
        </p:txBody>
      </p:sp>
    </p:spTree>
    <p:extLst>
      <p:ext uri="{BB962C8B-B14F-4D97-AF65-F5344CB8AC3E}">
        <p14:creationId xmlns:p14="http://schemas.microsoft.com/office/powerpoint/2010/main" val="3016183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B774262-E517-4DA0-82A2-015D1A507D38}"/>
              </a:ext>
            </a:extLst>
          </p:cNvPr>
          <p:cNvSpPr/>
          <p:nvPr/>
        </p:nvSpPr>
        <p:spPr>
          <a:xfrm>
            <a:off x="167975" y="4804752"/>
            <a:ext cx="3325200" cy="1123641"/>
          </a:xfrm>
          <a:prstGeom prst="rect">
            <a:avLst/>
          </a:prstGeom>
          <a:solidFill>
            <a:srgbClr val="0D7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7C5A6DA-36F1-4B41-BBFC-242E42AC7D33}"/>
              </a:ext>
            </a:extLst>
          </p:cNvPr>
          <p:cNvSpPr/>
          <p:nvPr/>
        </p:nvSpPr>
        <p:spPr>
          <a:xfrm>
            <a:off x="3459306" y="4549848"/>
            <a:ext cx="8197800" cy="1587027"/>
          </a:xfrm>
          <a:custGeom>
            <a:avLst/>
            <a:gdLst>
              <a:gd name="connsiteX0" fmla="*/ 0 w 1085850"/>
              <a:gd name="connsiteY0" fmla="*/ 0 h 917067"/>
              <a:gd name="connsiteX1" fmla="*/ 1085850 w 1085850"/>
              <a:gd name="connsiteY1" fmla="*/ 0 h 917067"/>
              <a:gd name="connsiteX2" fmla="*/ 1085850 w 1085850"/>
              <a:gd name="connsiteY2" fmla="*/ 917067 h 917067"/>
              <a:gd name="connsiteX3" fmla="*/ 0 w 1085850"/>
              <a:gd name="connsiteY3" fmla="*/ 917067 h 91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5850" h="917067">
                <a:moveTo>
                  <a:pt x="0" y="0"/>
                </a:moveTo>
                <a:lnTo>
                  <a:pt x="1085850" y="0"/>
                </a:lnTo>
                <a:lnTo>
                  <a:pt x="1085850" y="917067"/>
                </a:lnTo>
                <a:lnTo>
                  <a:pt x="0" y="9170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bg1">
                <a:lumMod val="8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0646D3-1F70-47FA-BDB5-E8AAFB76A692}"/>
              </a:ext>
            </a:extLst>
          </p:cNvPr>
          <p:cNvSpPr txBox="1"/>
          <p:nvPr/>
        </p:nvSpPr>
        <p:spPr>
          <a:xfrm>
            <a:off x="4012814" y="4955428"/>
            <a:ext cx="71246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Pearson A, et al, PPAR</a:t>
            </a:r>
            <a:r>
              <a:rPr lang="el-GR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γ </a:t>
            </a: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activation ameliorates cognitive impairment and chronic microglial activation in the aftermath of r-</a:t>
            </a:r>
            <a:r>
              <a:rPr lang="en-GB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mTBI</a:t>
            </a: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J Neuroinflammation. 2024 Aug 3;21(1):194. </a:t>
            </a:r>
            <a:r>
              <a:rPr lang="en-GB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doi</a:t>
            </a: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10.1186/s12974-024-03173-w. </a:t>
            </a:r>
            <a:endParaRPr lang="en-GB" sz="1600" b="0" i="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E7BD62-767A-48DC-81DB-960515C2B7B1}"/>
              </a:ext>
            </a:extLst>
          </p:cNvPr>
          <p:cNvSpPr txBox="1"/>
          <p:nvPr/>
        </p:nvSpPr>
        <p:spPr>
          <a:xfrm>
            <a:off x="649010" y="282816"/>
            <a:ext cx="49719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Concussion</a:t>
            </a:r>
          </a:p>
          <a:p>
            <a:pPr algn="ctr"/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Heavy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Traumatic Brain Injury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61E752-3682-400A-B3BA-2C47530CAECA}"/>
              </a:ext>
            </a:extLst>
          </p:cNvPr>
          <p:cNvSpPr txBox="1"/>
          <p:nvPr/>
        </p:nvSpPr>
        <p:spPr>
          <a:xfrm>
            <a:off x="387700" y="4947528"/>
            <a:ext cx="271645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Relaxin shown to cross the BBB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SL Chan, 2013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DOI: 10.1096/fj.13-230797</a:t>
            </a:r>
          </a:p>
        </p:txBody>
      </p:sp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B2C406C9-72C1-5E80-AA73-BC54AE9821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245" y="6147376"/>
            <a:ext cx="1685730" cy="46224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3B2A9B5-58BC-C08D-D599-0087B47F0AB5}"/>
              </a:ext>
            </a:extLst>
          </p:cNvPr>
          <p:cNvSpPr txBox="1">
            <a:spLocks/>
          </p:cNvSpPr>
          <p:nvPr/>
        </p:nvSpPr>
        <p:spPr>
          <a:xfrm>
            <a:off x="167975" y="6356350"/>
            <a:ext cx="353007" cy="365125"/>
          </a:xfrm>
          <a:prstGeom prst="rect">
            <a:avLst/>
          </a:prstGeom>
          <a:solidFill>
            <a:srgbClr val="0D78BE">
              <a:alpha val="43922"/>
            </a:srgbClr>
          </a:solidFill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368390B-B8C2-4735-8BF5-3F1CD87BF649}" type="slidenum">
              <a:rPr lang="id-ID" smtClean="0">
                <a:solidFill>
                  <a:schemeClr val="bg1"/>
                </a:solidFill>
              </a:rPr>
              <a:pPr algn="ctr"/>
              <a:t>16</a:t>
            </a:fld>
            <a:endParaRPr lang="id-ID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6D4D352-534A-F444-A342-BAE781623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699" y="87108"/>
            <a:ext cx="5074276" cy="42542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918CE4-E3D7-614F-A23F-653E759C657A}"/>
              </a:ext>
            </a:extLst>
          </p:cNvPr>
          <p:cNvSpPr txBox="1"/>
          <p:nvPr/>
        </p:nvSpPr>
        <p:spPr>
          <a:xfrm>
            <a:off x="649010" y="1734262"/>
            <a:ext cx="5486400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/>
              <a:t>Concussions and other brain injuries trigger an Inflammatory response, chronic microglial activation, vasoconstriction and oxidative stress. </a:t>
            </a:r>
          </a:p>
        </p:txBody>
      </p:sp>
    </p:spTree>
    <p:extLst>
      <p:ext uri="{BB962C8B-B14F-4D97-AF65-F5344CB8AC3E}">
        <p14:creationId xmlns:p14="http://schemas.microsoft.com/office/powerpoint/2010/main" val="1863119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1">
            <a:extLst>
              <a:ext uri="{FF2B5EF4-FFF2-40B4-BE49-F238E27FC236}">
                <a16:creationId xmlns:a16="http://schemas.microsoft.com/office/drawing/2014/main" id="{043BAE67-BB0E-124A-8FBA-8A7F05979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4513943"/>
              <a:gd name="connsiteY0" fmla="*/ 0 h 6858000"/>
              <a:gd name="connsiteX1" fmla="*/ 4513943 w 4513943"/>
              <a:gd name="connsiteY1" fmla="*/ 0 h 6858000"/>
              <a:gd name="connsiteX2" fmla="*/ 4513943 w 4513943"/>
              <a:gd name="connsiteY2" fmla="*/ 6858000 h 6858000"/>
              <a:gd name="connsiteX3" fmla="*/ 0 w 45139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3943" h="6858000">
                <a:moveTo>
                  <a:pt x="0" y="0"/>
                </a:moveTo>
                <a:lnTo>
                  <a:pt x="4513943" y="0"/>
                </a:lnTo>
                <a:lnTo>
                  <a:pt x="451394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7397DC-30F3-4F47-ABDE-9201A85AF3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209" y="6073937"/>
            <a:ext cx="1685729" cy="4622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391302-2C8C-8547-B0B8-427B62977108}"/>
              </a:ext>
            </a:extLst>
          </p:cNvPr>
          <p:cNvSpPr txBox="1"/>
          <p:nvPr/>
        </p:nvSpPr>
        <p:spPr>
          <a:xfrm>
            <a:off x="6275218" y="5870953"/>
            <a:ext cx="5561821" cy="830997"/>
          </a:xfrm>
          <a:prstGeom prst="rect">
            <a:avLst/>
          </a:prstGeom>
          <a:solidFill>
            <a:srgbClr val="0D78BE">
              <a:alpha val="63922"/>
            </a:srgbClr>
          </a:solidFill>
        </p:spPr>
        <p:txBody>
          <a:bodyPr wrap="square">
            <a:spAutoFit/>
          </a:bodyPr>
          <a:lstStyle/>
          <a:p>
            <a:pPr fontAlgn="base"/>
            <a:r>
              <a:rPr lang="en-GB" sz="1600" dirty="0" err="1">
                <a:solidFill>
                  <a:schemeClr val="bg1"/>
                </a:solidFill>
              </a:rPr>
              <a:t>Villapol</a:t>
            </a:r>
            <a:r>
              <a:rPr lang="en-GB" sz="1600" dirty="0">
                <a:solidFill>
                  <a:schemeClr val="bg1"/>
                </a:solidFill>
              </a:rPr>
              <a:t> S. Roles of Peroxisome Proliferator-Activated Receptor Gamma on Brain and Peripheral Inflammation. Cellular and Molecular Neurobiology. 2018 Jan;38(1):121-132. </a:t>
            </a:r>
            <a:endParaRPr lang="en-GB" sz="900" b="0" i="0" dirty="0">
              <a:solidFill>
                <a:schemeClr val="bg1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F69DCF-379D-CA4B-AA62-4981E2C2B980}"/>
              </a:ext>
            </a:extLst>
          </p:cNvPr>
          <p:cNvSpPr txBox="1"/>
          <p:nvPr/>
        </p:nvSpPr>
        <p:spPr>
          <a:xfrm>
            <a:off x="4624264" y="303987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PPAR</a:t>
            </a:r>
            <a:r>
              <a:rPr lang="el-GR" sz="2400" b="1" dirty="0">
                <a:solidFill>
                  <a:schemeClr val="bg1"/>
                </a:solidFill>
              </a:rPr>
              <a:t>γ </a:t>
            </a:r>
            <a:r>
              <a:rPr lang="en-US" sz="2400" b="1" dirty="0">
                <a:solidFill>
                  <a:schemeClr val="bg1"/>
                </a:solidFill>
              </a:rPr>
              <a:t>Mechanisms of Action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65A2F8-39D5-BC4E-A8CD-A9DBAB7EF44F}"/>
              </a:ext>
            </a:extLst>
          </p:cNvPr>
          <p:cNvSpPr txBox="1"/>
          <p:nvPr/>
        </p:nvSpPr>
        <p:spPr>
          <a:xfrm>
            <a:off x="4398747" y="1069639"/>
            <a:ext cx="743829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Reduces inflammation by inhibiting pro-inflammatory pathways. 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Promotes the production of anti-inflammatory molecules and reduces the expression of inflammatory mediators. 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Inhibits chronic microglial activation.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Protects against oxidative stress.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Restore mitochondrial function.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Is a potent </a:t>
            </a:r>
            <a:r>
              <a:rPr lang="en-GB" dirty="0" err="1">
                <a:solidFill>
                  <a:schemeClr val="bg1"/>
                </a:solidFill>
              </a:rPr>
              <a:t>vasodialator</a:t>
            </a:r>
            <a:r>
              <a:rPr lang="en-GB" dirty="0">
                <a:solidFill>
                  <a:schemeClr val="bg1"/>
                </a:solidFill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Ameliorates </a:t>
            </a:r>
            <a:r>
              <a:rPr lang="en-GB" dirty="0" err="1">
                <a:solidFill>
                  <a:schemeClr val="bg1"/>
                </a:solidFill>
              </a:rPr>
              <a:t>congnitive</a:t>
            </a:r>
            <a:r>
              <a:rPr lang="en-GB" dirty="0">
                <a:solidFill>
                  <a:schemeClr val="bg1"/>
                </a:solidFill>
              </a:rPr>
              <a:t> impairment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Is neuro-protective and promotes remyelination.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955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7E38A4D-2E2E-26FD-A2E2-027D52C994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" r="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8" name="Rectangle: Top Corners Rounded 17">
            <a:extLst>
              <a:ext uri="{FF2B5EF4-FFF2-40B4-BE49-F238E27FC236}">
                <a16:creationId xmlns:a16="http://schemas.microsoft.com/office/drawing/2014/main" id="{5971B89A-2D78-D4B0-39AC-9C90C07F9C7F}"/>
              </a:ext>
            </a:extLst>
          </p:cNvPr>
          <p:cNvSpPr/>
          <p:nvPr/>
        </p:nvSpPr>
        <p:spPr>
          <a:xfrm rot="10800000">
            <a:off x="1173319" y="0"/>
            <a:ext cx="1560356" cy="197961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32000">
                <a:srgbClr val="7030A0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: Top Corners Rounded 18">
            <a:extLst>
              <a:ext uri="{FF2B5EF4-FFF2-40B4-BE49-F238E27FC236}">
                <a16:creationId xmlns:a16="http://schemas.microsoft.com/office/drawing/2014/main" id="{820C4B72-C012-8D37-322A-B6E45BFA8219}"/>
              </a:ext>
            </a:extLst>
          </p:cNvPr>
          <p:cNvSpPr/>
          <p:nvPr/>
        </p:nvSpPr>
        <p:spPr>
          <a:xfrm>
            <a:off x="1173317" y="4878388"/>
            <a:ext cx="1560358" cy="1979612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28000">
                <a:srgbClr val="7030A0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CC80E8E-D8BD-44D8-8C37-A84CB6A02FF0}"/>
              </a:ext>
            </a:extLst>
          </p:cNvPr>
          <p:cNvSpPr/>
          <p:nvPr/>
        </p:nvSpPr>
        <p:spPr>
          <a:xfrm>
            <a:off x="719993" y="2137823"/>
            <a:ext cx="2472911" cy="24791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317500" dist="165100" dir="5400000" sx="70000" sy="7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Jost Medium" pitchFamily="2" charset="0"/>
              <a:ea typeface="Jost Medium" pitchFamily="2" charset="0"/>
              <a:cs typeface="Open Sans" panose="020B0606030504020204" pitchFamily="34" charset="0"/>
            </a:endParaRPr>
          </a:p>
        </p:txBody>
      </p:sp>
      <p:sp>
        <p:nvSpPr>
          <p:cNvPr id="24" name="Rectangle: Top Corners Rounded 23">
            <a:extLst>
              <a:ext uri="{FF2B5EF4-FFF2-40B4-BE49-F238E27FC236}">
                <a16:creationId xmlns:a16="http://schemas.microsoft.com/office/drawing/2014/main" id="{FA30F4C0-6578-2B52-474A-35BD298AF6F9}"/>
              </a:ext>
            </a:extLst>
          </p:cNvPr>
          <p:cNvSpPr/>
          <p:nvPr/>
        </p:nvSpPr>
        <p:spPr>
          <a:xfrm rot="16200000">
            <a:off x="6318665" y="-773946"/>
            <a:ext cx="3206803" cy="8534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14D620A0-21B3-4CB3-846C-1BEE1CE67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389" y="2736980"/>
            <a:ext cx="2609211" cy="140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LID4096"/>
            </a:defPPr>
            <a:lvl1pPr>
              <a:defRPr>
                <a:solidFill>
                  <a:srgbClr val="0A1401"/>
                </a:solidFill>
                <a:cs typeface="Poppins" panose="00000500000000000000" pitchFamily="2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altLang="en-US" sz="1200" dirty="0">
                <a:solidFill>
                  <a:schemeClr val="tx1"/>
                </a:solidFill>
                <a:latin typeface="+mj-lt"/>
              </a:rPr>
              <a:t>BVBiomedical Ltd.</a:t>
            </a:r>
          </a:p>
          <a:p>
            <a: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altLang="en-US" sz="1200" dirty="0">
                <a:solidFill>
                  <a:schemeClr val="tx1"/>
                </a:solidFill>
                <a:latin typeface="+mj-lt"/>
              </a:rPr>
              <a:t>Magdalen Centre</a:t>
            </a:r>
          </a:p>
          <a:p>
            <a: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altLang="en-US" sz="1200" dirty="0">
                <a:solidFill>
                  <a:schemeClr val="tx1"/>
                </a:solidFill>
                <a:latin typeface="+mj-lt"/>
              </a:rPr>
              <a:t>Robert Robinson Avenue</a:t>
            </a:r>
          </a:p>
          <a:p>
            <a: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altLang="en-US" sz="1200" dirty="0">
                <a:solidFill>
                  <a:schemeClr val="tx1"/>
                </a:solidFill>
                <a:latin typeface="+mj-lt"/>
              </a:rPr>
              <a:t>The Oxford Science Park</a:t>
            </a:r>
          </a:p>
          <a:p>
            <a: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altLang="en-US" sz="1200" dirty="0">
                <a:solidFill>
                  <a:schemeClr val="tx1"/>
                </a:solidFill>
                <a:latin typeface="+mj-lt"/>
              </a:rPr>
              <a:t>Oxford, UK OX4 4GA</a:t>
            </a:r>
          </a:p>
          <a:p>
            <a: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altLang="en-US" sz="1200" dirty="0" err="1">
                <a:solidFill>
                  <a:schemeClr val="tx1"/>
                </a:solidFill>
                <a:latin typeface="+mj-lt"/>
              </a:rPr>
              <a:t>info@bvbiomed.com</a:t>
            </a:r>
            <a:endParaRPr lang="en-US" altLang="en-US" sz="12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ED387AE-04F3-4D8C-ACD2-C87A65B6BA08}"/>
              </a:ext>
            </a:extLst>
          </p:cNvPr>
          <p:cNvGrpSpPr/>
          <p:nvPr/>
        </p:nvGrpSpPr>
        <p:grpSpPr>
          <a:xfrm>
            <a:off x="6453699" y="6127994"/>
            <a:ext cx="4979835" cy="584775"/>
            <a:chOff x="6137345" y="5926092"/>
            <a:chExt cx="4979835" cy="58477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1807078-309A-485C-B9EF-DDB0869D80C3}"/>
                </a:ext>
              </a:extLst>
            </p:cNvPr>
            <p:cNvGrpSpPr/>
            <p:nvPr/>
          </p:nvGrpSpPr>
          <p:grpSpPr>
            <a:xfrm>
              <a:off x="8553592" y="6032911"/>
              <a:ext cx="2563588" cy="360496"/>
              <a:chOff x="8553592" y="6032911"/>
              <a:chExt cx="2563588" cy="360496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20D963E-5304-9D96-3F69-6EBE2A534B45}"/>
                  </a:ext>
                </a:extLst>
              </p:cNvPr>
              <p:cNvSpPr txBox="1"/>
              <p:nvPr/>
            </p:nvSpPr>
            <p:spPr>
              <a:xfrm>
                <a:off x="8914088" y="6032911"/>
                <a:ext cx="22030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+mj-lt"/>
                    <a:ea typeface="Jost SemiBold" pitchFamily="2" charset="0"/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www.bvbiomed.com</a:t>
                </a:r>
                <a:endParaRPr lang="en-US" sz="1600" dirty="0">
                  <a:solidFill>
                    <a:schemeClr val="bg1"/>
                  </a:solidFill>
                  <a:latin typeface="+mj-lt"/>
                  <a:ea typeface="Jost SemiBold" pitchFamily="2" charset="0"/>
                </a:endParaRPr>
              </a:p>
            </p:txBody>
          </p:sp>
          <p:pic>
            <p:nvPicPr>
              <p:cNvPr id="28" name="Graphic 27">
                <a:extLst>
                  <a:ext uri="{FF2B5EF4-FFF2-40B4-BE49-F238E27FC236}">
                    <a16:creationId xmlns:a16="http://schemas.microsoft.com/office/drawing/2014/main" id="{8EB47887-DED5-B5E9-E944-9A21A51DC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8553592" y="6032911"/>
                <a:ext cx="360496" cy="360496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C01D5C6-14EB-4B1B-92F6-D7C147177416}"/>
                </a:ext>
              </a:extLst>
            </p:cNvPr>
            <p:cNvSpPr txBox="1"/>
            <p:nvPr/>
          </p:nvSpPr>
          <p:spPr>
            <a:xfrm>
              <a:off x="6137345" y="5926092"/>
              <a:ext cx="20182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+mj-lt"/>
                  <a:cs typeface="Poppins" pitchFamily="2" charset="77"/>
                </a:rPr>
                <a:t>Thank You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A8C0D0C-F476-B442-8220-652326928806}"/>
              </a:ext>
            </a:extLst>
          </p:cNvPr>
          <p:cNvSpPr txBox="1"/>
          <p:nvPr/>
        </p:nvSpPr>
        <p:spPr>
          <a:xfrm>
            <a:off x="4707999" y="2109558"/>
            <a:ext cx="73575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"In professional sport athletes are risking their brain health daily. There is a desperate need for a science based, practical solution to concussion recovery and ultimately prevention. </a:t>
            </a:r>
          </a:p>
          <a:p>
            <a:endParaRPr lang="en-US" sz="1600" i="1" dirty="0"/>
          </a:p>
          <a:p>
            <a:r>
              <a:rPr lang="en-US" sz="1600" i="1" dirty="0"/>
              <a:t>Athletes are now aware of the risks. Symptoms are mostly recognized and combined with changes in training methodology's and culture, concussion is responsibly being managed. </a:t>
            </a:r>
          </a:p>
          <a:p>
            <a:endParaRPr lang="en-US" sz="1600" i="1" dirty="0"/>
          </a:p>
          <a:p>
            <a:r>
              <a:rPr lang="en-US" sz="1600" i="1" dirty="0"/>
              <a:t>Unfortunately athletes will continue to injure their brains and there is still no science based treatment for traumatic brain injury to assist with prevention and cure.”</a:t>
            </a:r>
          </a:p>
          <a:p>
            <a:r>
              <a:rPr lang="en-US" sz="1600" i="1" dirty="0"/>
              <a:t>		</a:t>
            </a:r>
            <a:r>
              <a:rPr lang="en-US" sz="1600" b="1" i="1" dirty="0"/>
              <a:t>Dylan Hartley, former England Rugby Captain</a:t>
            </a:r>
          </a:p>
        </p:txBody>
      </p:sp>
    </p:spTree>
    <p:extLst>
      <p:ext uri="{BB962C8B-B14F-4D97-AF65-F5344CB8AC3E}">
        <p14:creationId xmlns:p14="http://schemas.microsoft.com/office/powerpoint/2010/main" val="4128465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4513943"/>
              <a:gd name="connsiteY0" fmla="*/ 0 h 6858000"/>
              <a:gd name="connsiteX1" fmla="*/ 4513943 w 4513943"/>
              <a:gd name="connsiteY1" fmla="*/ 0 h 6858000"/>
              <a:gd name="connsiteX2" fmla="*/ 4513943 w 4513943"/>
              <a:gd name="connsiteY2" fmla="*/ 6858000 h 6858000"/>
              <a:gd name="connsiteX3" fmla="*/ 0 w 45139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3943" h="6858000">
                <a:moveTo>
                  <a:pt x="0" y="0"/>
                </a:moveTo>
                <a:lnTo>
                  <a:pt x="4513943" y="0"/>
                </a:lnTo>
                <a:lnTo>
                  <a:pt x="451394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641BD8-BF4B-A5AD-A550-3CB1194F291E}"/>
              </a:ext>
            </a:extLst>
          </p:cNvPr>
          <p:cNvSpPr/>
          <p:nvPr/>
        </p:nvSpPr>
        <p:spPr>
          <a:xfrm>
            <a:off x="0" y="0"/>
            <a:ext cx="7678057" cy="6858000"/>
          </a:xfrm>
          <a:prstGeom prst="rect">
            <a:avLst/>
          </a:prstGeom>
          <a:gradFill flip="none" rotWithShape="1">
            <a:gsLst>
              <a:gs pos="0">
                <a:srgbClr val="0D78BE"/>
              </a:gs>
              <a:gs pos="100000">
                <a:srgbClr val="7A7A7A">
                  <a:alpha val="4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6019800"/>
            <a:ext cx="7678058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 4"/>
          <p:cNvSpPr/>
          <p:nvPr/>
        </p:nvSpPr>
        <p:spPr>
          <a:xfrm>
            <a:off x="453857" y="1042102"/>
            <a:ext cx="6864556" cy="3788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Relaxin is an agonist of</a:t>
            </a:r>
            <a:r>
              <a:rPr lang="en-GB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the glucocorticoid receptor, the relaxin family peptide receptor 1 and</a:t>
            </a:r>
            <a:r>
              <a:rPr lang="en-GB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the peroxisome proliferator-activated receptor gamma.</a:t>
            </a:r>
          </a:p>
          <a:p>
            <a:pPr>
              <a:lnSpc>
                <a:spcPct val="150000"/>
              </a:lnSpc>
            </a:pPr>
            <a:endParaRPr lang="en-GB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These combined actions down regulate inflammation, modulate the immune system, repolarise microglia, regulate cytokines and chemokine receptor expression and increases Olig1 &amp; 2. </a:t>
            </a:r>
          </a:p>
          <a:p>
            <a:pPr>
              <a:lnSpc>
                <a:spcPct val="150000"/>
              </a:lnSpc>
            </a:pPr>
            <a:endParaRPr lang="en-GB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These actions lead to enhanced neuroprotection and remyelination.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7369" y="419308"/>
            <a:ext cx="3491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spc="30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Relaxin Mode Of Action</a:t>
            </a:r>
            <a:endParaRPr lang="id-ID" sz="2000" spc="300" dirty="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20073" y="6300400"/>
            <a:ext cx="3837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spc="600" dirty="0">
                <a:solidFill>
                  <a:srgbClr val="5857A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Patented by </a:t>
            </a:r>
            <a:r>
              <a:rPr lang="en-GB" sz="1200" spc="600" dirty="0" err="1">
                <a:solidFill>
                  <a:srgbClr val="5857A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BVBiomedical</a:t>
            </a:r>
            <a:endParaRPr lang="id-ID" sz="1200" spc="600" dirty="0">
              <a:solidFill>
                <a:srgbClr val="5857A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94579C-3940-52C9-5D77-C4B004457F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073" y="6036033"/>
            <a:ext cx="1718387" cy="471199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A479A41-256A-8294-677E-78A4CBE2EAC2}"/>
              </a:ext>
            </a:extLst>
          </p:cNvPr>
          <p:cNvSpPr txBox="1">
            <a:spLocks/>
          </p:cNvSpPr>
          <p:nvPr/>
        </p:nvSpPr>
        <p:spPr>
          <a:xfrm>
            <a:off x="167975" y="6356350"/>
            <a:ext cx="353007" cy="365125"/>
          </a:xfrm>
          <a:prstGeom prst="rect">
            <a:avLst/>
          </a:prstGeom>
          <a:solidFill>
            <a:srgbClr val="0D78BE">
              <a:alpha val="43922"/>
            </a:srgbClr>
          </a:solidFill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368390B-B8C2-4735-8BF5-3F1CD87BF649}" type="slidenum">
              <a:rPr lang="id-ID" smtClean="0">
                <a:solidFill>
                  <a:schemeClr val="bg1"/>
                </a:solidFill>
              </a:rPr>
              <a:pPr algn="ctr"/>
              <a:t>2</a:t>
            </a:fld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78215" y="5122453"/>
            <a:ext cx="19679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spc="3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FIRST-IN-CLASS</a:t>
            </a:r>
            <a:endParaRPr lang="id-ID" sz="1600" spc="3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87917" y="5095787"/>
            <a:ext cx="1894222" cy="39188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Placeholder 2">
            <a:extLst>
              <a:ext uri="{FF2B5EF4-FFF2-40B4-BE49-F238E27FC236}">
                <a16:creationId xmlns:a16="http://schemas.microsoft.com/office/drawing/2014/main" id="{C019DEF1-408A-D34A-9754-E78FEC7B21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9" b="8639"/>
          <a:stretch/>
        </p:blipFill>
        <p:spPr>
          <a:xfrm>
            <a:off x="9501572" y="799316"/>
            <a:ext cx="2379258" cy="3394014"/>
          </a:xfrm>
          <a:custGeom>
            <a:avLst/>
            <a:gdLst>
              <a:gd name="connsiteX0" fmla="*/ 0 w 2379258"/>
              <a:gd name="connsiteY0" fmla="*/ 0 h 3394014"/>
              <a:gd name="connsiteX1" fmla="*/ 2379258 w 2379258"/>
              <a:gd name="connsiteY1" fmla="*/ 0 h 3394014"/>
              <a:gd name="connsiteX2" fmla="*/ 2379258 w 2379258"/>
              <a:gd name="connsiteY2" fmla="*/ 3394014 h 3394014"/>
              <a:gd name="connsiteX3" fmla="*/ 0 w 2379258"/>
              <a:gd name="connsiteY3" fmla="*/ 3394014 h 3394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9258" h="3394014">
                <a:moveTo>
                  <a:pt x="0" y="0"/>
                </a:moveTo>
                <a:lnTo>
                  <a:pt x="2379258" y="0"/>
                </a:lnTo>
                <a:lnTo>
                  <a:pt x="2379258" y="3394014"/>
                </a:lnTo>
                <a:lnTo>
                  <a:pt x="0" y="3394014"/>
                </a:lnTo>
                <a:close/>
              </a:path>
            </a:pathLst>
          </a:custGeom>
        </p:spPr>
      </p:pic>
      <p:pic>
        <p:nvPicPr>
          <p:cNvPr id="18" name="Picture Placeholder 10">
            <a:extLst>
              <a:ext uri="{FF2B5EF4-FFF2-40B4-BE49-F238E27FC236}">
                <a16:creationId xmlns:a16="http://schemas.microsoft.com/office/drawing/2014/main" id="{0B5FA3FE-55DF-434B-8809-6B00DF84B8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" r="81"/>
          <a:stretch/>
        </p:blipFill>
        <p:spPr>
          <a:xfrm>
            <a:off x="7915426" y="819418"/>
            <a:ext cx="1274976" cy="2202203"/>
          </a:xfrm>
          <a:custGeom>
            <a:avLst/>
            <a:gdLst>
              <a:gd name="connsiteX0" fmla="*/ 0 w 1588526"/>
              <a:gd name="connsiteY0" fmla="*/ 0 h 2743782"/>
              <a:gd name="connsiteX1" fmla="*/ 1588526 w 1588526"/>
              <a:gd name="connsiteY1" fmla="*/ 0 h 2743782"/>
              <a:gd name="connsiteX2" fmla="*/ 1588526 w 1588526"/>
              <a:gd name="connsiteY2" fmla="*/ 2743782 h 2743782"/>
              <a:gd name="connsiteX3" fmla="*/ 0 w 1588526"/>
              <a:gd name="connsiteY3" fmla="*/ 2743782 h 2743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8526" h="2743782">
                <a:moveTo>
                  <a:pt x="0" y="0"/>
                </a:moveTo>
                <a:lnTo>
                  <a:pt x="1588526" y="0"/>
                </a:lnTo>
                <a:lnTo>
                  <a:pt x="1588526" y="2743782"/>
                </a:lnTo>
                <a:lnTo>
                  <a:pt x="0" y="274378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38034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7" b="7797"/>
          <a:stretch/>
        </p:blipFill>
        <p:spPr>
          <a:xfrm flipH="1">
            <a:off x="0" y="0"/>
            <a:ext cx="12192000" cy="68580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4EB670-F94C-D662-067E-B2D3B090CF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03" y="6084562"/>
            <a:ext cx="2151335" cy="58991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D542B4C-2C17-2C63-6CB1-233356CF4C6E}"/>
              </a:ext>
            </a:extLst>
          </p:cNvPr>
          <p:cNvSpPr txBox="1">
            <a:spLocks/>
          </p:cNvSpPr>
          <p:nvPr/>
        </p:nvSpPr>
        <p:spPr>
          <a:xfrm>
            <a:off x="11639939" y="6356350"/>
            <a:ext cx="353007" cy="365125"/>
          </a:xfrm>
          <a:prstGeom prst="rect">
            <a:avLst/>
          </a:prstGeom>
          <a:solidFill>
            <a:srgbClr val="0D78BE">
              <a:alpha val="43922"/>
            </a:srgbClr>
          </a:solidFill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368390B-B8C2-4735-8BF5-3F1CD87BF649}" type="slidenum">
              <a:rPr lang="id-ID" smtClean="0">
                <a:solidFill>
                  <a:schemeClr val="bg1"/>
                </a:solidFill>
              </a:rPr>
              <a:pPr algn="ctr"/>
              <a:t>3</a:t>
            </a:fld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022CBE-AF5B-964D-8170-A10CF9E0F7D3}"/>
              </a:ext>
            </a:extLst>
          </p:cNvPr>
          <p:cNvSpPr txBox="1"/>
          <p:nvPr/>
        </p:nvSpPr>
        <p:spPr>
          <a:xfrm>
            <a:off x="205003" y="561337"/>
            <a:ext cx="3341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Relaxin’s Effect on Oligodendrocytes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EF6684-6049-924A-BA1E-1912B1B6DA9C}"/>
              </a:ext>
            </a:extLst>
          </p:cNvPr>
          <p:cNvSpPr txBox="1"/>
          <p:nvPr/>
        </p:nvSpPr>
        <p:spPr>
          <a:xfrm>
            <a:off x="448408" y="2151727"/>
            <a:ext cx="28662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OPC’s are the precursor cells necessary for remyelination. Low dose treatment with relaxin  increased myelin production and OPC maturation and differentiation by 400X.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4C065F-58E5-BC4C-82A1-7A0B6D51B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3107" y="0"/>
            <a:ext cx="8466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51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1"/>
          <p:cNvPicPr>
            <a:picLocks noChangeAspect="1"/>
          </p:cNvPicPr>
          <p:nvPr/>
        </p:nvPicPr>
        <p:blipFill>
          <a:blip r:embed="rId2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4513943"/>
              <a:gd name="connsiteY0" fmla="*/ 0 h 6858000"/>
              <a:gd name="connsiteX1" fmla="*/ 4513943 w 4513943"/>
              <a:gd name="connsiteY1" fmla="*/ 0 h 6858000"/>
              <a:gd name="connsiteX2" fmla="*/ 4513943 w 4513943"/>
              <a:gd name="connsiteY2" fmla="*/ 6858000 h 6858000"/>
              <a:gd name="connsiteX3" fmla="*/ 0 w 45139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3943" h="6858000">
                <a:moveTo>
                  <a:pt x="0" y="0"/>
                </a:moveTo>
                <a:lnTo>
                  <a:pt x="4513943" y="0"/>
                </a:lnTo>
                <a:lnTo>
                  <a:pt x="451394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471209" y="3429000"/>
            <a:ext cx="25533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Neurofilament (green)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MBP (red)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53057" y="153889"/>
            <a:ext cx="908588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Relaxin Increases MBP Production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Newborn mouse cerebellar slices were placed in plate wells on mesh culture inserts.</a:t>
            </a:r>
            <a:endParaRPr lang="en-US" altLang="en-US" sz="20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Slices were demyelinated overnight with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lysolecithin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solution.</a:t>
            </a:r>
            <a:endParaRPr lang="en-US" altLang="en-US" sz="20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Slices were treated immersed in solutions containing 7.5ng/ml relaxin for 3 days.</a:t>
            </a:r>
            <a:endParaRPr lang="en-US" altLang="en-US" sz="20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Slices were fixed and stained for neurofilament and MBP.</a:t>
            </a:r>
            <a:endParaRPr lang="en-US" altLang="en-US" sz="20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slices per well, 3 repeats.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2D74BA-60B3-BDE2-CB02-6AB51E5156D7}"/>
              </a:ext>
            </a:extLst>
          </p:cNvPr>
          <p:cNvSpPr txBox="1">
            <a:spLocks/>
          </p:cNvSpPr>
          <p:nvPr/>
        </p:nvSpPr>
        <p:spPr>
          <a:xfrm>
            <a:off x="11639939" y="6356350"/>
            <a:ext cx="353007" cy="365125"/>
          </a:xfrm>
          <a:prstGeom prst="rect">
            <a:avLst/>
          </a:prstGeom>
          <a:solidFill>
            <a:srgbClr val="0D78BE">
              <a:alpha val="43922"/>
            </a:srgbClr>
          </a:solidFill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368390B-B8C2-4735-8BF5-3F1CD87BF649}" type="slidenum">
              <a:rPr lang="id-ID" smtClean="0">
                <a:solidFill>
                  <a:schemeClr val="bg1"/>
                </a:solidFill>
              </a:rPr>
              <a:pPr algn="ctr"/>
              <a:t>4</a:t>
            </a:fld>
            <a:endParaRPr lang="id-ID" dirty="0">
              <a:solidFill>
                <a:schemeClr val="bg1"/>
              </a:solidFill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AAFC2A29-9D89-FF40-B285-E1B29B10E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271" y="2806700"/>
            <a:ext cx="2184400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A9308332-CF3E-144A-894C-A0C69C4A2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458" y="2800534"/>
            <a:ext cx="20447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984611D-02C5-4C44-93BB-7BB121E840CC}"/>
              </a:ext>
            </a:extLst>
          </p:cNvPr>
          <p:cNvSpPr txBox="1"/>
          <p:nvPr/>
        </p:nvSpPr>
        <p:spPr>
          <a:xfrm>
            <a:off x="4343401" y="4965700"/>
            <a:ext cx="949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PBS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89EC21-4424-8141-B24B-709A717B47F5}"/>
              </a:ext>
            </a:extLst>
          </p:cNvPr>
          <p:cNvSpPr txBox="1"/>
          <p:nvPr/>
        </p:nvSpPr>
        <p:spPr>
          <a:xfrm>
            <a:off x="8141531" y="4908734"/>
            <a:ext cx="1863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7.5ng/ml Relaxin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7C8AF5-AE0D-7C4B-B9E0-7549064B20C7}"/>
              </a:ext>
            </a:extLst>
          </p:cNvPr>
          <p:cNvSpPr txBox="1"/>
          <p:nvPr/>
        </p:nvSpPr>
        <p:spPr>
          <a:xfrm>
            <a:off x="3018691" y="5555612"/>
            <a:ext cx="8845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Relaxin increased MBP production in treated slices compared to controls.</a:t>
            </a:r>
            <a:endParaRPr lang="en-US" sz="2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E8B6202-B3F6-F845-8030-594816943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5" y="6131558"/>
            <a:ext cx="2151335" cy="58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6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7" r="8941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4513943"/>
              <a:gd name="connsiteY0" fmla="*/ 0 h 6858000"/>
              <a:gd name="connsiteX1" fmla="*/ 4513943 w 4513943"/>
              <a:gd name="connsiteY1" fmla="*/ 0 h 6858000"/>
              <a:gd name="connsiteX2" fmla="*/ 4513943 w 4513943"/>
              <a:gd name="connsiteY2" fmla="*/ 6858000 h 6858000"/>
              <a:gd name="connsiteX3" fmla="*/ 0 w 45139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3943" h="6858000">
                <a:moveTo>
                  <a:pt x="0" y="0"/>
                </a:moveTo>
                <a:lnTo>
                  <a:pt x="4513943" y="0"/>
                </a:lnTo>
                <a:lnTo>
                  <a:pt x="451394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7B0A9B-EE51-1D76-0732-09DC06D497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79089" y="6073937"/>
            <a:ext cx="1685729" cy="462244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01ABAE0-6D25-1114-1DF1-45C30956E71C}"/>
              </a:ext>
            </a:extLst>
          </p:cNvPr>
          <p:cNvSpPr txBox="1">
            <a:spLocks/>
          </p:cNvSpPr>
          <p:nvPr/>
        </p:nvSpPr>
        <p:spPr>
          <a:xfrm>
            <a:off x="167975" y="6356350"/>
            <a:ext cx="353007" cy="365125"/>
          </a:xfrm>
          <a:prstGeom prst="rect">
            <a:avLst/>
          </a:prstGeom>
          <a:solidFill>
            <a:srgbClr val="0D78BE">
              <a:alpha val="43922"/>
            </a:srgbClr>
          </a:solidFill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368390B-B8C2-4735-8BF5-3F1CD87BF649}" type="slidenum">
              <a:rPr lang="id-ID" smtClean="0">
                <a:solidFill>
                  <a:schemeClr val="bg1"/>
                </a:solidFill>
              </a:rPr>
              <a:pPr algn="ctr"/>
              <a:t>5</a:t>
            </a:fld>
            <a:endParaRPr lang="id-ID" dirty="0">
              <a:solidFill>
                <a:schemeClr val="bg1"/>
              </a:solidFill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EEFDC9A9-7924-1349-8349-853DF283E1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5" t="275" r="330"/>
          <a:stretch/>
        </p:blipFill>
        <p:spPr>
          <a:xfrm>
            <a:off x="6116516" y="965353"/>
            <a:ext cx="5557714" cy="5570828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6E6B7C3E-A6C0-8448-A7D8-439F466CB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982" y="1350110"/>
            <a:ext cx="2943187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dirty="0" err="1">
                <a:solidFill>
                  <a:schemeClr val="bg1"/>
                </a:solidFill>
              </a:rPr>
              <a:t>Lysolecithin</a:t>
            </a:r>
            <a:r>
              <a:rPr lang="en-GB" dirty="0">
                <a:solidFill>
                  <a:schemeClr val="bg1"/>
                </a:solidFill>
              </a:rPr>
              <a:t> causes an increase in neuroinflammatory cells in the brain. 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 err="1">
                <a:solidFill>
                  <a:schemeClr val="bg1"/>
                </a:solidFill>
              </a:rPr>
              <a:t>Lysolecithin</a:t>
            </a:r>
            <a:r>
              <a:rPr lang="en-GB" dirty="0">
                <a:solidFill>
                  <a:schemeClr val="bg1"/>
                </a:solidFill>
              </a:rPr>
              <a:t> + relaxin shows a reduced number of neuroinflammatory cells compared to </a:t>
            </a:r>
            <a:r>
              <a:rPr lang="en-GB" dirty="0" err="1">
                <a:solidFill>
                  <a:schemeClr val="bg1"/>
                </a:solidFill>
              </a:rPr>
              <a:t>lysolecithin</a:t>
            </a:r>
            <a:r>
              <a:rPr lang="en-GB" dirty="0">
                <a:solidFill>
                  <a:schemeClr val="bg1"/>
                </a:solidFill>
              </a:rPr>
              <a:t> alone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Blue – </a:t>
            </a:r>
            <a:r>
              <a:rPr lang="en-GB" dirty="0" err="1">
                <a:solidFill>
                  <a:schemeClr val="bg1"/>
                </a:solidFill>
              </a:rPr>
              <a:t>Dapi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Green- Olig2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Red- Macrophage marker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0B0C1F-E525-F34C-92AB-AA6F61B99B8C}"/>
              </a:ext>
            </a:extLst>
          </p:cNvPr>
          <p:cNvSpPr txBox="1"/>
          <p:nvPr/>
        </p:nvSpPr>
        <p:spPr>
          <a:xfrm>
            <a:off x="2414955" y="260842"/>
            <a:ext cx="7403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en-US" alt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Relaxin Reduces Neuroinflammation in Zebra Fish</a:t>
            </a:r>
            <a:endParaRPr lang="en-US" altLang="en-US" sz="28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D1378A-F280-1743-8EBF-1D4DE5DFD5F2}"/>
              </a:ext>
            </a:extLst>
          </p:cNvPr>
          <p:cNvSpPr txBox="1"/>
          <p:nvPr/>
        </p:nvSpPr>
        <p:spPr>
          <a:xfrm>
            <a:off x="4401038" y="1688123"/>
            <a:ext cx="1283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Uninjected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0B1BC9-0412-5E43-8A87-E013B4CCDC1F}"/>
              </a:ext>
            </a:extLst>
          </p:cNvPr>
          <p:cNvSpPr txBox="1"/>
          <p:nvPr/>
        </p:nvSpPr>
        <p:spPr>
          <a:xfrm>
            <a:off x="4244731" y="3472962"/>
            <a:ext cx="1354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Lysolectihin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DB9AA1-1DF8-574F-8836-DEB5CBECF00D}"/>
              </a:ext>
            </a:extLst>
          </p:cNvPr>
          <p:cNvSpPr txBox="1"/>
          <p:nvPr/>
        </p:nvSpPr>
        <p:spPr>
          <a:xfrm>
            <a:off x="4322885" y="5257801"/>
            <a:ext cx="1793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Lysolectihin</a:t>
            </a:r>
            <a:endParaRPr lang="en-GB" alt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+ Relaxin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635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EB2E217-09AE-3C56-59B5-87DFDAC14247}"/>
              </a:ext>
            </a:extLst>
          </p:cNvPr>
          <p:cNvSpPr txBox="1">
            <a:spLocks/>
          </p:cNvSpPr>
          <p:nvPr/>
        </p:nvSpPr>
        <p:spPr>
          <a:xfrm>
            <a:off x="11639939" y="6356350"/>
            <a:ext cx="353007" cy="365125"/>
          </a:xfrm>
          <a:prstGeom prst="rect">
            <a:avLst/>
          </a:prstGeom>
          <a:solidFill>
            <a:srgbClr val="0D78BE">
              <a:alpha val="43922"/>
            </a:srgbClr>
          </a:solidFill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368390B-B8C2-4735-8BF5-3F1CD87BF649}" type="slidenum">
              <a:rPr lang="id-ID" smtClean="0">
                <a:solidFill>
                  <a:schemeClr val="bg1"/>
                </a:solidFill>
              </a:rPr>
              <a:pPr algn="ctr"/>
              <a:t>6</a:t>
            </a:fld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8C4FB5D9-48EB-5F48-BB77-EC63895D7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047" y="521924"/>
            <a:ext cx="11006892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3200" u="none" strike="noStrike" cap="none" normalizeH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Relaxins</a:t>
            </a:r>
            <a:r>
              <a:rPr kumimoji="0" lang="en-US" altLang="en-US" sz="3200" u="none" strike="noStrike" cap="none" normalizeH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effect on Olig2 and </a:t>
            </a:r>
            <a:r>
              <a:rPr kumimoji="0" lang="en-US" altLang="en-US" sz="3200" u="none" strike="noStrike" cap="none" normalizeH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kumimoji="0" lang="en-US" altLang="en-US" sz="3200" u="none" strike="noStrike" cap="none" normalizeH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branching in zebra fish model</a:t>
            </a:r>
            <a:endParaRPr kumimoji="0" lang="en-US" altLang="en-US" sz="3200" u="none" strike="noStrike" cap="none" normalizeH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4AA71B34-5983-024E-8100-76FD8E694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630" y="3769089"/>
            <a:ext cx="930812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Relaxin modulates the zebrafish immune response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Relaxin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99.9% effective in rescuing cells from demyelination and promoting oligodendrocyte process regrowth with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lysolecithin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exposure. 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8569E8E9-4BE9-3B43-9A0C-1D52C2CE40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5304261"/>
              </p:ext>
            </p:extLst>
          </p:nvPr>
        </p:nvGraphicFramePr>
        <p:xfrm>
          <a:off x="6534539" y="1231245"/>
          <a:ext cx="5105400" cy="3342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F82FBB4F-5D0E-074A-BCED-5A35D6D45924}"/>
              </a:ext>
            </a:extLst>
          </p:cNvPr>
          <p:cNvSpPr txBox="1"/>
          <p:nvPr/>
        </p:nvSpPr>
        <p:spPr>
          <a:xfrm>
            <a:off x="1031630" y="1590167"/>
            <a:ext cx="48224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Relaxin accelerates the rescues of cells from </a:t>
            </a:r>
            <a:r>
              <a:rPr lang="en-GB" alt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lysolecithin</a:t>
            </a:r>
            <a:r>
              <a:rPr lang="en-GB" alt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exposure.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20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Relaxin recovers the levels of branching to that of </a:t>
            </a:r>
            <a:r>
              <a:rPr lang="en-GB" alt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uninjected</a:t>
            </a:r>
            <a:r>
              <a:rPr lang="en-GB" alt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zebrafish. </a:t>
            </a:r>
          </a:p>
        </p:txBody>
      </p:sp>
    </p:spTree>
    <p:extLst>
      <p:ext uri="{BB962C8B-B14F-4D97-AF65-F5344CB8AC3E}">
        <p14:creationId xmlns:p14="http://schemas.microsoft.com/office/powerpoint/2010/main" val="2844109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B774262-E517-4DA0-82A2-015D1A507D38}"/>
              </a:ext>
            </a:extLst>
          </p:cNvPr>
          <p:cNvSpPr/>
          <p:nvPr/>
        </p:nvSpPr>
        <p:spPr>
          <a:xfrm>
            <a:off x="4316995" y="5140496"/>
            <a:ext cx="7875003" cy="1215854"/>
          </a:xfrm>
          <a:prstGeom prst="rect">
            <a:avLst/>
          </a:prstGeom>
          <a:solidFill>
            <a:srgbClr val="0D7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0646D3-1F70-47FA-BDB5-E8AAFB76A692}"/>
              </a:ext>
            </a:extLst>
          </p:cNvPr>
          <p:cNvSpPr txBox="1"/>
          <p:nvPr/>
        </p:nvSpPr>
        <p:spPr>
          <a:xfrm>
            <a:off x="5022835" y="5206817"/>
            <a:ext cx="646332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Garvin, RA. Treatment with relaxin reduces disease symptoms and enhances neuroprotection and remyelination in murine experimental autoimmune encephalomyelitis. Ital J </a:t>
            </a:r>
            <a:r>
              <a:rPr lang="en-GB" sz="14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Anat</a:t>
            </a:r>
            <a:r>
              <a:rPr lang="en-GB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Embry, Vol. 123, n. 1: 64-79, 2018.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E7BD62-767A-48DC-81DB-960515C2B7B1}"/>
              </a:ext>
            </a:extLst>
          </p:cNvPr>
          <p:cNvSpPr txBox="1"/>
          <p:nvPr/>
        </p:nvSpPr>
        <p:spPr>
          <a:xfrm>
            <a:off x="926547" y="287675"/>
            <a:ext cx="693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Experimental Autoimmune Encephalomyelitis (EAE)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637181-9B2E-4D12-957E-4716C13FDD46}"/>
              </a:ext>
            </a:extLst>
          </p:cNvPr>
          <p:cNvSpPr txBox="1"/>
          <p:nvPr/>
        </p:nvSpPr>
        <p:spPr>
          <a:xfrm>
            <a:off x="926547" y="1191038"/>
            <a:ext cx="582885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D0D0D"/>
                </a:solidFill>
                <a:latin typeface="Segoe UI Variable Text" pitchFamily="2" charset="0"/>
              </a:rPr>
              <a:t>EAE is characterized by inflammation, autoimmune response, demyelination and axonal loss. It is a common model to study multiple sclerosis.</a:t>
            </a:r>
          </a:p>
          <a:p>
            <a:endParaRPr lang="en-US" sz="2000" b="0" i="0" dirty="0">
              <a:solidFill>
                <a:srgbClr val="0D0D0D"/>
              </a:solidFill>
              <a:effectLst/>
              <a:latin typeface="Segoe UI Variable Text" pitchFamily="2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20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Relaxin treatment was initiated in a murine model of EAE when hind limb paralysis was observed.</a:t>
            </a:r>
          </a:p>
          <a:p>
            <a:endParaRPr lang="en-GB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20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Treatment was terminated on day 22 after induction.  The mice sacrificed and tissue and fluid samples collected for analysis.</a:t>
            </a:r>
          </a:p>
        </p:txBody>
      </p:sp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B2C406C9-72C1-5E80-AA73-BC54AE9821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47" y="5576149"/>
            <a:ext cx="1685730" cy="46224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3B2A9B5-58BC-C08D-D599-0087B47F0AB5}"/>
              </a:ext>
            </a:extLst>
          </p:cNvPr>
          <p:cNvSpPr txBox="1">
            <a:spLocks/>
          </p:cNvSpPr>
          <p:nvPr/>
        </p:nvSpPr>
        <p:spPr>
          <a:xfrm>
            <a:off x="167975" y="6356350"/>
            <a:ext cx="353007" cy="365125"/>
          </a:xfrm>
          <a:prstGeom prst="rect">
            <a:avLst/>
          </a:prstGeom>
          <a:solidFill>
            <a:srgbClr val="0D78BE">
              <a:alpha val="43922"/>
            </a:srgbClr>
          </a:solidFill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368390B-B8C2-4735-8BF5-3F1CD87BF649}" type="slidenum">
              <a:rPr lang="id-ID" smtClean="0">
                <a:solidFill>
                  <a:schemeClr val="bg1"/>
                </a:solidFill>
              </a:rPr>
              <a:pPr algn="ctr"/>
              <a:t>7</a:t>
            </a:fld>
            <a:endParaRPr lang="id-ID" dirty="0">
              <a:solidFill>
                <a:schemeClr val="bg1"/>
              </a:solidFill>
            </a:endParaRPr>
          </a:p>
        </p:txBody>
      </p:sp>
      <p:pic>
        <p:nvPicPr>
          <p:cNvPr id="14" name="Picture Placeholder 21">
            <a:extLst>
              <a:ext uri="{FF2B5EF4-FFF2-40B4-BE49-F238E27FC236}">
                <a16:creationId xmlns:a16="http://schemas.microsoft.com/office/drawing/2014/main" id="{A329F0BA-22FA-2C44-8108-ECA4169B43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" r="38"/>
          <a:stretch/>
        </p:blipFill>
        <p:spPr>
          <a:xfrm>
            <a:off x="8451272" y="5341"/>
            <a:ext cx="3740728" cy="4254259"/>
          </a:xfrm>
        </p:spPr>
      </p:pic>
    </p:spTree>
    <p:extLst>
      <p:ext uri="{BB962C8B-B14F-4D97-AF65-F5344CB8AC3E}">
        <p14:creationId xmlns:p14="http://schemas.microsoft.com/office/powerpoint/2010/main" val="591741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FBFE22-9C21-7757-9733-64C439853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B49016-3742-4019-89BE-20BCCAACD56B}"/>
              </a:ext>
            </a:extLst>
          </p:cNvPr>
          <p:cNvSpPr/>
          <p:nvPr/>
        </p:nvSpPr>
        <p:spPr>
          <a:xfrm>
            <a:off x="985124" y="810210"/>
            <a:ext cx="4332958" cy="3509151"/>
          </a:xfrm>
          <a:prstGeom prst="rect">
            <a:avLst/>
          </a:prstGeom>
          <a:noFill/>
          <a:ln>
            <a:noFill/>
          </a:ln>
          <a:effectLst>
            <a:outerShdw blurRad="190500" sx="102000" sy="102000" algn="ctr" rotWithShape="0">
              <a:schemeClr val="bg1">
                <a:lumMod val="8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0B35BE-C651-45FC-9C1C-0906187C17BA}"/>
              </a:ext>
            </a:extLst>
          </p:cNvPr>
          <p:cNvSpPr txBox="1"/>
          <p:nvPr/>
        </p:nvSpPr>
        <p:spPr>
          <a:xfrm>
            <a:off x="2778670" y="225434"/>
            <a:ext cx="6634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Relaxin</a:t>
            </a:r>
            <a:r>
              <a:rPr lang="en-US" sz="320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 improves clinical score in EAE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75231C-6600-4B07-A5FA-40B26A122F6D}"/>
              </a:ext>
            </a:extLst>
          </p:cNvPr>
          <p:cNvSpPr txBox="1"/>
          <p:nvPr/>
        </p:nvSpPr>
        <p:spPr>
          <a:xfrm>
            <a:off x="6431125" y="1328536"/>
            <a:ext cx="5561821" cy="4204356"/>
          </a:xfrm>
          <a:prstGeom prst="rect">
            <a:avLst/>
          </a:prstGeom>
          <a:solidFill>
            <a:srgbClr val="0D78BE">
              <a:alpha val="63922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b="0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Animals receiving treatment (n=8) showed greater improvement in clinical scores (from average of 2.0 to &lt;0.5) compared to the placebo treated group (n=8, from average of 2.0 to 1.5). </a:t>
            </a:r>
            <a:r>
              <a:rPr lang="en-GB" b="0" i="0" dirty="0" err="1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Relaxin</a:t>
            </a:r>
            <a:r>
              <a:rPr lang="en-GB" b="0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or PBS delivered via subcutaneous </a:t>
            </a:r>
            <a:r>
              <a:rPr lang="en-GB" b="0" i="0" dirty="0" err="1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Alzet</a:t>
            </a:r>
            <a:r>
              <a:rPr lang="en-GB" b="0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pump. ✳= p&lt;0.05</a:t>
            </a:r>
          </a:p>
          <a:p>
            <a:pPr algn="just">
              <a:lnSpc>
                <a:spcPct val="150000"/>
              </a:lnSpc>
            </a:pPr>
            <a:endParaRPr lang="en-GB" b="0" i="0" dirty="0">
              <a:solidFill>
                <a:schemeClr val="bg1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GB" b="0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Clinical Score of 0-5:  0 = normal; 1 = tail paralysis; 2 = tail paralysis and strong hind limb weakness; 3 = complete hind limb paralysis; 4 = hind limb and forelimb paralysis; and 5 = found dead.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D062F3-5DC5-9C95-E65E-91222FAA62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209" y="6073937"/>
            <a:ext cx="1685729" cy="462244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2F4FAFA-7152-C982-7075-6EAEF50006D1}"/>
              </a:ext>
            </a:extLst>
          </p:cNvPr>
          <p:cNvSpPr txBox="1">
            <a:spLocks/>
          </p:cNvSpPr>
          <p:nvPr/>
        </p:nvSpPr>
        <p:spPr>
          <a:xfrm>
            <a:off x="11639939" y="6356350"/>
            <a:ext cx="353007" cy="365125"/>
          </a:xfrm>
          <a:prstGeom prst="rect">
            <a:avLst/>
          </a:prstGeom>
          <a:solidFill>
            <a:srgbClr val="0D78BE">
              <a:alpha val="43922"/>
            </a:srgbClr>
          </a:solidFill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368390B-B8C2-4735-8BF5-3F1CD87BF649}" type="slidenum">
              <a:rPr lang="id-ID" smtClean="0">
                <a:solidFill>
                  <a:schemeClr val="bg1"/>
                </a:solidFill>
              </a:rPr>
              <a:pPr algn="ctr"/>
              <a:t>8</a:t>
            </a:fld>
            <a:endParaRPr lang="id-ID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C4485A-2822-3D42-95BC-5DF3EB5A8C02}"/>
              </a:ext>
            </a:extLst>
          </p:cNvPr>
          <p:cNvGrpSpPr/>
          <p:nvPr/>
        </p:nvGrpSpPr>
        <p:grpSpPr>
          <a:xfrm>
            <a:off x="288471" y="1328536"/>
            <a:ext cx="5943600" cy="4200927"/>
            <a:chOff x="1600200" y="1189955"/>
            <a:chExt cx="5943600" cy="4124235"/>
          </a:xfrm>
        </p:grpSpPr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2518A835-2C10-6947-BD78-96AEF6420B5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04225777"/>
                </p:ext>
              </p:extLst>
            </p:nvPr>
          </p:nvGraphicFramePr>
          <p:xfrm>
            <a:off x="1600200" y="1189955"/>
            <a:ext cx="5943600" cy="41242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8" name="Document" r:id="rId5" imgW="5943600" imgH="4813300" progId="Word.Document.12">
                    <p:embed/>
                  </p:oleObj>
                </mc:Choice>
                <mc:Fallback>
                  <p:oleObj name="Document" r:id="rId5" imgW="5943600" imgH="4813300" progId="Word.Document.12">
                    <p:embed/>
                    <p:pic>
                      <p:nvPicPr>
                        <p:cNvPr id="25" name="Object 24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600200" y="1189955"/>
                          <a:ext cx="5943600" cy="412423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0A171E8-C96F-2944-9E3C-F6D67F189DD3}"/>
                </a:ext>
              </a:extLst>
            </p:cNvPr>
            <p:cNvSpPr txBox="1"/>
            <p:nvPr/>
          </p:nvSpPr>
          <p:spPr>
            <a:xfrm flipH="1">
              <a:off x="4876800" y="2912983"/>
              <a:ext cx="91440" cy="1645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dirty="0"/>
                <a:t>*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917578-D037-FF4E-97A5-545378144575}"/>
                </a:ext>
              </a:extLst>
            </p:cNvPr>
            <p:cNvSpPr txBox="1"/>
            <p:nvPr/>
          </p:nvSpPr>
          <p:spPr>
            <a:xfrm flipH="1">
              <a:off x="5334000" y="3200400"/>
              <a:ext cx="152400" cy="1554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dirty="0"/>
                <a:t>*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E1EF1DB-221B-974E-9B72-61507F152F2F}"/>
                </a:ext>
              </a:extLst>
            </p:cNvPr>
            <p:cNvSpPr txBox="1"/>
            <p:nvPr/>
          </p:nvSpPr>
          <p:spPr>
            <a:xfrm flipH="1">
              <a:off x="5821680" y="3429000"/>
              <a:ext cx="121920" cy="1645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dirty="0"/>
                <a:t>*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866B993-8010-0743-AE7B-9866BB41AC3B}"/>
                </a:ext>
              </a:extLst>
            </p:cNvPr>
            <p:cNvSpPr txBox="1"/>
            <p:nvPr/>
          </p:nvSpPr>
          <p:spPr>
            <a:xfrm flipH="1">
              <a:off x="6254496" y="3719266"/>
              <a:ext cx="146304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US" sz="1100" b="1" dirty="0"/>
                <a:t>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6150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2840E85-E855-41C8-844A-C08A83B632E2}"/>
              </a:ext>
            </a:extLst>
          </p:cNvPr>
          <p:cNvSpPr txBox="1"/>
          <p:nvPr/>
        </p:nvSpPr>
        <p:spPr>
          <a:xfrm>
            <a:off x="7611022" y="2485982"/>
            <a:ext cx="3638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Proinflammatory cytokines were decreased in the treated group relative to the placebo.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A29027-9628-405C-968B-BAC09550D0DA}"/>
              </a:ext>
            </a:extLst>
          </p:cNvPr>
          <p:cNvSpPr txBox="1"/>
          <p:nvPr/>
        </p:nvSpPr>
        <p:spPr>
          <a:xfrm>
            <a:off x="7611022" y="4090030"/>
            <a:ext cx="3638384" cy="792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6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IL-6 (0.0004 vs 0.0009, p&lt;0.05)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6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IL-17 (0.00024 vs 0.00007, p&lt;0.05)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3D0396-6DAE-48B1-90C3-EE9C635216AC}"/>
              </a:ext>
            </a:extLst>
          </p:cNvPr>
          <p:cNvSpPr txBox="1"/>
          <p:nvPr/>
        </p:nvSpPr>
        <p:spPr>
          <a:xfrm>
            <a:off x="2250408" y="2401759"/>
            <a:ext cx="3638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Pro-inflammatory chemokine receptors were decreased in treated mice when compared to the placebo group.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17B971-0515-4D62-BB7F-652CF50CDF53}"/>
              </a:ext>
            </a:extLst>
          </p:cNvPr>
          <p:cNvSpPr txBox="1"/>
          <p:nvPr/>
        </p:nvSpPr>
        <p:spPr>
          <a:xfrm>
            <a:off x="2193822" y="4090030"/>
            <a:ext cx="3638384" cy="1162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CCR2 (0.013 vs 0.043, p&lt;0.05)*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16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CCR5 (0.0035 vs 0.0046, p&lt;0.05)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16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CCR7 (0.0037 vs 0.014, p&lt;0.05) </a:t>
            </a: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07952F-8542-4E29-A9E1-402BA8FEE3C5}"/>
              </a:ext>
            </a:extLst>
          </p:cNvPr>
          <p:cNvSpPr txBox="1"/>
          <p:nvPr/>
        </p:nvSpPr>
        <p:spPr>
          <a:xfrm>
            <a:off x="3303525" y="298683"/>
            <a:ext cx="612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Relaxin Down-Regulates Immunomodulators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2BB15F-A462-4D4D-A3D3-098A55745E7A}"/>
              </a:ext>
            </a:extLst>
          </p:cNvPr>
          <p:cNvSpPr txBox="1"/>
          <p:nvPr/>
        </p:nvSpPr>
        <p:spPr>
          <a:xfrm>
            <a:off x="2021802" y="826468"/>
            <a:ext cx="8690134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000" b="0" i="0" dirty="0">
                <a:solidFill>
                  <a:srgbClr val="72727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RT-PCR analysis of spinal cords from EAE mice after treatment with </a:t>
            </a:r>
            <a:r>
              <a:rPr lang="en-GB" sz="2000" b="0" i="0" dirty="0" err="1">
                <a:solidFill>
                  <a:srgbClr val="72727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Relaxin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9" name="Diagonal Stripe 38">
            <a:extLst>
              <a:ext uri="{FF2B5EF4-FFF2-40B4-BE49-F238E27FC236}">
                <a16:creationId xmlns:a16="http://schemas.microsoft.com/office/drawing/2014/main" id="{3D96E489-8180-4FA7-A116-60CE41FC9D5D}"/>
              </a:ext>
            </a:extLst>
          </p:cNvPr>
          <p:cNvSpPr/>
          <p:nvPr/>
        </p:nvSpPr>
        <p:spPr>
          <a:xfrm rot="5400000">
            <a:off x="11315700" y="0"/>
            <a:ext cx="876300" cy="876300"/>
          </a:xfrm>
          <a:prstGeom prst="diagStrip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d">
            <a:extLst>
              <a:ext uri="{FF2B5EF4-FFF2-40B4-BE49-F238E27FC236}">
                <a16:creationId xmlns:a16="http://schemas.microsoft.com/office/drawing/2014/main" id="{89CBCE7D-E4D6-4299-882E-19BBB2E54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82" y="2152278"/>
            <a:ext cx="1547613" cy="1552671"/>
          </a:xfrm>
          <a:prstGeom prst="rect">
            <a:avLst/>
          </a:prstGeom>
        </p:spPr>
      </p:pic>
      <p:pic>
        <p:nvPicPr>
          <p:cNvPr id="8" name="Picture 7" descr="rated">
            <a:extLst>
              <a:ext uri="{FF2B5EF4-FFF2-40B4-BE49-F238E27FC236}">
                <a16:creationId xmlns:a16="http://schemas.microsoft.com/office/drawing/2014/main" id="{1348EAEB-DA1E-45AE-98E0-316372732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50194">
            <a:off x="5888947" y="2193037"/>
            <a:ext cx="1547613" cy="155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514EF1-F03B-F2E3-ADA8-BCEEF82EEF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089" y="6073937"/>
            <a:ext cx="1685730" cy="46224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AB4F9C0-C07F-C2E7-6F38-90247100CF22}"/>
              </a:ext>
            </a:extLst>
          </p:cNvPr>
          <p:cNvSpPr txBox="1">
            <a:spLocks/>
          </p:cNvSpPr>
          <p:nvPr/>
        </p:nvSpPr>
        <p:spPr>
          <a:xfrm>
            <a:off x="167975" y="6356350"/>
            <a:ext cx="353007" cy="365125"/>
          </a:xfrm>
          <a:prstGeom prst="rect">
            <a:avLst/>
          </a:prstGeom>
          <a:solidFill>
            <a:srgbClr val="0D78BE">
              <a:alpha val="43922"/>
            </a:srgbClr>
          </a:solidFill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368390B-B8C2-4735-8BF5-3F1CD87BF649}" type="slidenum">
              <a:rPr lang="id-ID" smtClean="0">
                <a:solidFill>
                  <a:schemeClr val="bg1"/>
                </a:solidFill>
              </a:rPr>
              <a:pPr algn="ctr"/>
              <a:t>9</a:t>
            </a:fld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691F8E8-7B03-E143-9AB2-B38346331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@BVBiomedical Limited 2026</a:t>
            </a:r>
          </a:p>
        </p:txBody>
      </p:sp>
    </p:spTree>
    <p:extLst>
      <p:ext uri="{BB962C8B-B14F-4D97-AF65-F5344CB8AC3E}">
        <p14:creationId xmlns:p14="http://schemas.microsoft.com/office/powerpoint/2010/main" val="12831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9AD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12649</TotalTime>
  <Words>1313</Words>
  <Application>Microsoft Macintosh PowerPoint</Application>
  <PresentationFormat>Widescreen</PresentationFormat>
  <Paragraphs>164</Paragraphs>
  <Slides>18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Arial</vt:lpstr>
      <vt:lpstr>Calibri</vt:lpstr>
      <vt:lpstr>Calibri Light</vt:lpstr>
      <vt:lpstr>Inter SemiBold</vt:lpstr>
      <vt:lpstr>Jost Medium</vt:lpstr>
      <vt:lpstr>Jost SemiBold</vt:lpstr>
      <vt:lpstr>Lato</vt:lpstr>
      <vt:lpstr>Lato Heavy</vt:lpstr>
      <vt:lpstr>Open Sans</vt:lpstr>
      <vt:lpstr>Poppins</vt:lpstr>
      <vt:lpstr>Segoe UI Variable Text</vt:lpstr>
      <vt:lpstr>Times New Roman</vt:lpstr>
      <vt:lpstr>Wingdings</vt:lpstr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Presentation</dc:title>
  <dc:creator>BVBIOMEDICAL</dc:creator>
  <cp:lastModifiedBy>Microsoft Office User</cp:lastModifiedBy>
  <cp:revision>168</cp:revision>
  <cp:lastPrinted>2025-11-22T12:09:25Z</cp:lastPrinted>
  <dcterms:created xsi:type="dcterms:W3CDTF">2018-07-25T04:51:32Z</dcterms:created>
  <dcterms:modified xsi:type="dcterms:W3CDTF">2026-06-22T15:16:44Z</dcterms:modified>
</cp:coreProperties>
</file>